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8"/>
  </p:notesMasterIdLst>
  <p:sldIdLst>
    <p:sldId id="386" r:id="rId2"/>
    <p:sldId id="378" r:id="rId3"/>
    <p:sldId id="372" r:id="rId4"/>
    <p:sldId id="265" r:id="rId5"/>
    <p:sldId id="266" r:id="rId6"/>
    <p:sldId id="267" r:id="rId7"/>
    <p:sldId id="269" r:id="rId8"/>
    <p:sldId id="270" r:id="rId9"/>
    <p:sldId id="271" r:id="rId10"/>
    <p:sldId id="289" r:id="rId11"/>
    <p:sldId id="301" r:id="rId12"/>
    <p:sldId id="292" r:id="rId13"/>
    <p:sldId id="351" r:id="rId14"/>
    <p:sldId id="272" r:id="rId15"/>
    <p:sldId id="352" r:id="rId16"/>
    <p:sldId id="387" r:id="rId17"/>
    <p:sldId id="388" r:id="rId18"/>
    <p:sldId id="389" r:id="rId19"/>
    <p:sldId id="390" r:id="rId20"/>
    <p:sldId id="391" r:id="rId21"/>
    <p:sldId id="392" r:id="rId22"/>
    <p:sldId id="411" r:id="rId23"/>
    <p:sldId id="393" r:id="rId24"/>
    <p:sldId id="394" r:id="rId25"/>
    <p:sldId id="395" r:id="rId26"/>
    <p:sldId id="413" r:id="rId27"/>
    <p:sldId id="414" r:id="rId28"/>
    <p:sldId id="412" r:id="rId29"/>
    <p:sldId id="396" r:id="rId30"/>
    <p:sldId id="397" r:id="rId31"/>
    <p:sldId id="398" r:id="rId32"/>
    <p:sldId id="399" r:id="rId33"/>
    <p:sldId id="400" r:id="rId34"/>
    <p:sldId id="401" r:id="rId35"/>
    <p:sldId id="415" r:id="rId36"/>
    <p:sldId id="402" r:id="rId37"/>
    <p:sldId id="403" r:id="rId38"/>
    <p:sldId id="404" r:id="rId39"/>
    <p:sldId id="405" r:id="rId40"/>
    <p:sldId id="406" r:id="rId41"/>
    <p:sldId id="407" r:id="rId42"/>
    <p:sldId id="408" r:id="rId43"/>
    <p:sldId id="409" r:id="rId44"/>
    <p:sldId id="410" r:id="rId45"/>
    <p:sldId id="416" r:id="rId46"/>
    <p:sldId id="373"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90D1"/>
    <a:srgbClr val="9570D5"/>
    <a:srgbClr val="E7ECEE"/>
    <a:srgbClr val="E2E7E9"/>
    <a:srgbClr val="6C6C6C"/>
    <a:srgbClr val="76B557"/>
    <a:srgbClr val="A73AB9"/>
    <a:srgbClr val="1234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73540" autoAdjust="0"/>
  </p:normalViewPr>
  <p:slideViewPr>
    <p:cSldViewPr snapToGrid="0" snapToObjects="1">
      <p:cViewPr varScale="1">
        <p:scale>
          <a:sx n="64" d="100"/>
          <a:sy n="64" d="100"/>
        </p:scale>
        <p:origin x="1397" y="53"/>
      </p:cViewPr>
      <p:guideLst>
        <p:guide orient="horz" pos="2160"/>
        <p:guide pos="3840"/>
      </p:guideLst>
    </p:cSldViewPr>
  </p:slideViewPr>
  <p:notesTextViewPr>
    <p:cViewPr>
      <p:scale>
        <a:sx n="1" d="1"/>
        <a:sy n="1" d="1"/>
      </p:scale>
      <p:origin x="0" y="0"/>
    </p:cViewPr>
  </p:notesTextViewPr>
  <p:notesViewPr>
    <p:cSldViewPr snapToGrid="0" snapToObjects="1">
      <p:cViewPr varScale="1">
        <p:scale>
          <a:sx n="78" d="100"/>
          <a:sy n="78" d="100"/>
        </p:scale>
        <p:origin x="2772" y="45"/>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0.png>
</file>

<file path=ppt/media/image21.jpg>
</file>

<file path=ppt/media/image22.png>
</file>

<file path=ppt/media/image23.png>
</file>

<file path=ppt/media/image24.gif>
</file>

<file path=ppt/media/image3.png>
</file>

<file path=ppt/media/image4.jpg>
</file>

<file path=ppt/media/image5.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6/2/2017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‹Nº›</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6</a:t>
            </a:fld>
            <a:endParaRPr lang="en-US"/>
          </a:p>
        </p:txBody>
      </p:sp>
    </p:spTree>
    <p:extLst>
      <p:ext uri="{BB962C8B-B14F-4D97-AF65-F5344CB8AC3E}">
        <p14:creationId xmlns:p14="http://schemas.microsoft.com/office/powerpoint/2010/main" val="78374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2021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47288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3872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2FB3223-A512-4BE5-9750-C993D74C62B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Footer Placeholder 6"/>
          <p:cNvSpPr>
            <a:spLocks noGrp="1"/>
          </p:cNvSpPr>
          <p:nvPr>
            <p:ph type="ftr" sz="quarter" idx="16"/>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001282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003676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59490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91985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56493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976405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93353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7</a:t>
            </a:fld>
            <a:endParaRPr lang="en-US"/>
          </a:p>
        </p:txBody>
      </p:sp>
    </p:spTree>
    <p:extLst>
      <p:ext uri="{BB962C8B-B14F-4D97-AF65-F5344CB8AC3E}">
        <p14:creationId xmlns:p14="http://schemas.microsoft.com/office/powerpoint/2010/main" val="1872666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360281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61036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953104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515030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6/2/2017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4209251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8</a:t>
            </a:fld>
            <a:endParaRPr lang="en-US"/>
          </a:p>
        </p:txBody>
      </p:sp>
    </p:spTree>
    <p:extLst>
      <p:ext uri="{BB962C8B-B14F-4D97-AF65-F5344CB8AC3E}">
        <p14:creationId xmlns:p14="http://schemas.microsoft.com/office/powerpoint/2010/main" val="1186994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7426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742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13613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56554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45503C0-1E6D-480B-811F-3C6DC79BEAC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5"/>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79894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AD3C5518-CCF0-420D-9C41-3B9D16BCC53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6/2/2017 5:50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8" name="Footer Placeholder 7"/>
          <p:cNvSpPr>
            <a:spLocks noGrp="1"/>
          </p:cNvSpPr>
          <p:nvPr>
            <p:ph type="ftr" sz="quarter" idx="14"/>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58192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Chart slide">
    <p:bg>
      <p:bgPr>
        <a:solidFill>
          <a:srgbClr val="15304E"/>
        </a:solidFill>
        <a:effectLst/>
      </p:bgPr>
    </p:bg>
    <p:spTree>
      <p:nvGrpSpPr>
        <p:cNvPr id="1" name=""/>
        <p:cNvGrpSpPr/>
        <p:nvPr/>
      </p:nvGrpSpPr>
      <p:grpSpPr>
        <a:xfrm>
          <a:off x="0" y="0"/>
          <a:ext cx="0" cy="0"/>
          <a:chOff x="0" y="0"/>
          <a:chExt cx="0" cy="0"/>
        </a:xfrm>
      </p:grpSpPr>
      <p:sp>
        <p:nvSpPr>
          <p:cNvPr id="33" name="Shape 33"/>
          <p:cNvSpPr>
            <a:spLocks noGrp="1"/>
          </p:cNvSpPr>
          <p:nvPr>
            <p:ph type="title"/>
          </p:nvPr>
        </p:nvSpPr>
        <p:spPr>
          <a:xfrm>
            <a:off x="718216" y="2497036"/>
            <a:ext cx="10502900" cy="1143000"/>
          </a:xfrm>
          <a:prstGeom prst="rect">
            <a:avLst/>
          </a:prstGeom>
        </p:spPr>
        <p:txBody>
          <a:bodyPr/>
          <a:lstStyle>
            <a:lvl1pPr>
              <a:defRPr sz="4000">
                <a:latin typeface="+mn-lt"/>
                <a:ea typeface="+mn-ea"/>
                <a:cs typeface="+mn-cs"/>
                <a:sym typeface="Segoe UI"/>
              </a:defRPr>
            </a:lvl1pPr>
          </a:lstStyle>
          <a:p>
            <a:pPr lvl="0">
              <a:defRPr sz="1800">
                <a:solidFill>
                  <a:srgbClr val="000000"/>
                </a:solidFill>
              </a:defRPr>
            </a:pPr>
            <a:r>
              <a:rPr sz="4000">
                <a:solidFill>
                  <a:srgbClr val="FFFFFF"/>
                </a:solidFill>
              </a:rPr>
              <a:t>Title Text</a:t>
            </a:r>
          </a:p>
        </p:txBody>
      </p:sp>
    </p:spTree>
    <p:extLst>
      <p:ext uri="{BB962C8B-B14F-4D97-AF65-F5344CB8AC3E}">
        <p14:creationId xmlns:p14="http://schemas.microsoft.com/office/powerpoint/2010/main" val="127537374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673467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6239573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7_Two Content">
    <p:spTree>
      <p:nvGrpSpPr>
        <p:cNvPr id="1" name=""/>
        <p:cNvGrpSpPr/>
        <p:nvPr/>
      </p:nvGrpSpPr>
      <p:grpSpPr>
        <a:xfrm>
          <a:off x="0" y="0"/>
          <a:ext cx="0" cy="0"/>
          <a:chOff x="0" y="0"/>
          <a:chExt cx="0" cy="0"/>
        </a:xfrm>
      </p:grpSpPr>
      <p:cxnSp>
        <p:nvCxnSpPr>
          <p:cNvPr id="8" name="Straight Connector 7"/>
          <p:cNvCxnSpPr/>
          <p:nvPr/>
        </p:nvCxnSpPr>
        <p:spPr>
          <a:xfrm>
            <a:off x="355600" y="990600"/>
            <a:ext cx="114300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355600" y="203200"/>
            <a:ext cx="9398000" cy="787400"/>
          </a:xfrm>
        </p:spPr>
        <p:txBody>
          <a:bodyPr anchor="b">
            <a:normAutofit/>
          </a:bodyPr>
          <a:lstStyle>
            <a:lvl1pPr algn="l">
              <a:defRPr sz="3200" b="0" i="0">
                <a:solidFill>
                  <a:srgbClr val="3186C7"/>
                </a:solidFill>
                <a:latin typeface="Helvetica Light"/>
                <a:cs typeface="Helvetica Light"/>
              </a:defRPr>
            </a:lvl1pPr>
          </a:lstStyle>
          <a:p>
            <a:r>
              <a:rPr lang="en-US" dirty="0"/>
              <a:t>Title Goes Here</a:t>
            </a:r>
          </a:p>
        </p:txBody>
      </p:sp>
    </p:spTree>
    <p:extLst>
      <p:ext uri="{BB962C8B-B14F-4D97-AF65-F5344CB8AC3E}">
        <p14:creationId xmlns:p14="http://schemas.microsoft.com/office/powerpoint/2010/main" val="2723120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7277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609600" y="6356352"/>
            <a:ext cx="2844800" cy="365125"/>
          </a:xfrm>
          <a:prstGeom prst="rect">
            <a:avLst/>
          </a:prstGeom>
        </p:spPr>
        <p:txBody>
          <a:bodyPr/>
          <a:lstStyle/>
          <a:p>
            <a:fld id="{8ACDB3CC-F982-40F9-8DD6-BCC9AFBF44BD}" type="datetime1">
              <a:rPr lang="en-US" smtClean="0"/>
              <a:pPr/>
              <a:t>6/2/2017</a:t>
            </a:fld>
            <a:endParaRPr lang="en-US" dirty="0"/>
          </a:p>
        </p:txBody>
      </p:sp>
      <p:sp>
        <p:nvSpPr>
          <p:cNvPr id="5" name="Footer Placeholder 4"/>
          <p:cNvSpPr>
            <a:spLocks noGrp="1"/>
          </p:cNvSpPr>
          <p:nvPr>
            <p:ph type="ftr" sz="quarter" idx="11"/>
          </p:nvPr>
        </p:nvSpPr>
        <p:spPr>
          <a:xfrm>
            <a:off x="4165600" y="6356352"/>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2"/>
            <a:ext cx="2844800" cy="365125"/>
          </a:xfrm>
          <a:prstGeom prst="rect">
            <a:avLst/>
          </a:prstGeom>
        </p:spPr>
        <p:txBody>
          <a:bodyPr/>
          <a:lstStyle/>
          <a:p>
            <a:fld id="{AF88E988-FB04-AB4E-BE5A-59F242AF7F7A}" type="slidenum">
              <a:rPr lang="en-US" smtClean="0"/>
              <a:t>‹Nº›</a:t>
            </a:fld>
            <a:endParaRPr lang="en-US"/>
          </a:p>
        </p:txBody>
      </p:sp>
    </p:spTree>
    <p:extLst>
      <p:ext uri="{BB962C8B-B14F-4D97-AF65-F5344CB8AC3E}">
        <p14:creationId xmlns:p14="http://schemas.microsoft.com/office/powerpoint/2010/main" val="6258438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2_Title Only">
    <p:bg>
      <p:bgPr>
        <a:solidFill>
          <a:srgbClr val="2B3951"/>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67512" y="50292"/>
            <a:ext cx="11252250" cy="1143000"/>
          </a:xfrm>
          <a:ln w="12700">
            <a:miter lim="400000"/>
          </a:ln>
        </p:spPr>
        <p:txBody>
          <a:bodyPr lIns="0" tIns="0" rIns="0" bIns="0" anchor="ctr">
            <a:normAutofit/>
          </a:bodyPr>
          <a:lstStyle>
            <a:lvl1pPr>
              <a:defRPr lang="en-US" sz="4000" b="1" i="0">
                <a:solidFill>
                  <a:schemeClr val="bg1"/>
                </a:solidFill>
                <a:latin typeface="Segoe UI" charset="0"/>
                <a:ea typeface="Segoe UI" charset="0"/>
                <a:cs typeface="Segoe UI" charset="0"/>
              </a:defRPr>
            </a:lvl1pPr>
          </a:lstStyle>
          <a:p>
            <a:pPr lvl="0"/>
            <a:r>
              <a:rPr lang="en-US" dirty="0"/>
              <a:t>Title text</a:t>
            </a:r>
          </a:p>
        </p:txBody>
      </p:sp>
      <p:pic>
        <p:nvPicPr>
          <p:cNvPr id="5" name="Picture 4"/>
          <p:cNvPicPr>
            <a:picLocks noChangeAspect="1"/>
          </p:cNvPicPr>
          <p:nvPr userDrawn="1"/>
        </p:nvPicPr>
        <p:blipFill>
          <a:blip r:embed="rId2"/>
          <a:stretch>
            <a:fillRect/>
          </a:stretch>
        </p:blipFill>
        <p:spPr>
          <a:xfrm>
            <a:off x="0" y="6762750"/>
            <a:ext cx="12207240" cy="124177"/>
          </a:xfrm>
          <a:prstGeom prst="rect">
            <a:avLst/>
          </a:prstGeom>
        </p:spPr>
      </p:pic>
    </p:spTree>
    <p:extLst>
      <p:ext uri="{BB962C8B-B14F-4D97-AF65-F5344CB8AC3E}">
        <p14:creationId xmlns:p14="http://schemas.microsoft.com/office/powerpoint/2010/main" val="106279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53719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153746" y="1189177"/>
            <a:ext cx="7769017" cy="2052030"/>
          </a:xfrm>
        </p:spPr>
        <p:txBody>
          <a:bodyPr wrap="square">
            <a:spAutoFit/>
          </a:bodyPr>
          <a:lstStyle>
            <a:lvl1pPr marL="0" indent="0">
              <a:buNone/>
              <a:defRPr baseline="0">
                <a:solidFill>
                  <a:srgbClr val="0A79D2"/>
                </a:solidFill>
              </a:defRPr>
            </a:lvl1pPr>
            <a:lvl2pPr marL="336080" marR="0" indent="0" algn="l" defTabSz="914367" rtl="0" eaLnBrk="1" fontAlgn="auto" latinLnBrk="0" hangingPunct="1">
              <a:lnSpc>
                <a:spcPct val="90000"/>
              </a:lnSpc>
              <a:spcBef>
                <a:spcPct val="20000"/>
              </a:spcBef>
              <a:spcAft>
                <a:spcPts val="0"/>
              </a:spcAft>
              <a:buClrTx/>
              <a:buSzPct val="90000"/>
              <a:buFont typeface="Arial" pitchFamily="34" charset="0"/>
              <a:buNone/>
              <a:tabLst/>
              <a:defRPr lang="en-US" sz="2353" kern="1200" spc="0" baseline="0" dirty="0" smtClean="0">
                <a:gradFill>
                  <a:gsLst>
                    <a:gs pos="1250">
                      <a:schemeClr val="tx1"/>
                    </a:gs>
                    <a:gs pos="100000">
                      <a:schemeClr val="tx1"/>
                    </a:gs>
                  </a:gsLst>
                  <a:lin ang="5400000" scaled="0"/>
                </a:gradFill>
                <a:latin typeface="+mn-lt"/>
                <a:ea typeface="+mn-ea"/>
                <a:cs typeface="+mn-cs"/>
              </a:defRPr>
            </a:lvl2pPr>
            <a:lvl3pPr marL="560134" marR="0" indent="0" algn="l" defTabSz="914367" rtl="0" eaLnBrk="1" fontAlgn="auto" latinLnBrk="0" hangingPunct="1">
              <a:lnSpc>
                <a:spcPct val="90000"/>
              </a:lnSpc>
              <a:spcBef>
                <a:spcPct val="20000"/>
              </a:spcBef>
              <a:spcAft>
                <a:spcPts val="0"/>
              </a:spcAft>
              <a:buClrTx/>
              <a:buSzPct val="90000"/>
              <a:buFont typeface="Arial" pitchFamily="34" charset="0"/>
              <a:buNone/>
              <a:tabLst/>
              <a:defRPr lang="en-US" sz="1961" kern="1200" spc="0" baseline="0" dirty="0" smtClean="0">
                <a:gradFill>
                  <a:gsLst>
                    <a:gs pos="1250">
                      <a:schemeClr val="tx1"/>
                    </a:gs>
                    <a:gs pos="100000">
                      <a:schemeClr val="tx1"/>
                    </a:gs>
                  </a:gsLst>
                  <a:lin ang="5400000" scaled="0"/>
                </a:gradFill>
                <a:latin typeface="+mn-lt"/>
                <a:ea typeface="+mn-ea"/>
                <a:cs typeface="+mn-cs"/>
              </a:defRPr>
            </a:lvl3pPr>
            <a:lvl4pPr marL="784187" marR="0" indent="0" algn="l" defTabSz="914367" rtl="0" eaLnBrk="1" fontAlgn="auto" latinLnBrk="0" hangingPunct="1">
              <a:lnSpc>
                <a:spcPct val="90000"/>
              </a:lnSpc>
              <a:spcBef>
                <a:spcPct val="20000"/>
              </a:spcBef>
              <a:spcAft>
                <a:spcPts val="0"/>
              </a:spcAft>
              <a:buClrTx/>
              <a:buSzPct val="90000"/>
              <a:buFont typeface="Arial" pitchFamily="34" charset="0"/>
              <a:buNone/>
              <a:tabLst/>
              <a:defRPr lang="en-US" sz="1765" kern="1200" spc="0" baseline="0" dirty="0" smtClean="0">
                <a:gradFill>
                  <a:gsLst>
                    <a:gs pos="1250">
                      <a:schemeClr val="tx1"/>
                    </a:gs>
                    <a:gs pos="100000">
                      <a:schemeClr val="tx1"/>
                    </a:gs>
                  </a:gsLst>
                  <a:lin ang="5400000" scaled="0"/>
                </a:gradFill>
                <a:latin typeface="+mn-lt"/>
                <a:ea typeface="+mn-ea"/>
                <a:cs typeface="+mn-cs"/>
              </a:defRPr>
            </a:lvl4pPr>
            <a:lvl5pPr marL="1008241" marR="0" indent="0" algn="l" defTabSz="914367" rtl="0" eaLnBrk="1" fontAlgn="auto" latinLnBrk="0" hangingPunct="1">
              <a:lnSpc>
                <a:spcPct val="90000"/>
              </a:lnSpc>
              <a:spcBef>
                <a:spcPct val="20000"/>
              </a:spcBef>
              <a:spcAft>
                <a:spcPts val="0"/>
              </a:spcAft>
              <a:buClrTx/>
              <a:buSzPct val="90000"/>
              <a:buFont typeface="Arial" pitchFamily="34" charset="0"/>
              <a:buNone/>
              <a:tabLst/>
              <a:defRPr lang="en-US" sz="1765" kern="1200" spc="0" baseline="0" dirty="0">
                <a:gradFill>
                  <a:gsLst>
                    <a:gs pos="1250">
                      <a:schemeClr val="tx1"/>
                    </a:gs>
                    <a:gs pos="100000">
                      <a:schemeClr val="tx1"/>
                    </a:gs>
                  </a:gsLst>
                  <a:lin ang="5400000" scaled="0"/>
                </a:gradFill>
                <a:latin typeface="+mn-lt"/>
                <a:ea typeface="+mn-ea"/>
                <a:cs typeface="+mn-cs"/>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hasCustomPrompt="1"/>
          </p:nvPr>
        </p:nvSpPr>
        <p:spPr/>
        <p:txBody>
          <a:bodyPr/>
          <a:lstStyle>
            <a:lvl1pPr>
              <a:defRPr lang="en-US" sz="4705" b="0" kern="1200" cap="none" spc="-100"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Speaker name</a:t>
            </a:r>
          </a:p>
        </p:txBody>
      </p:sp>
      <p:sp>
        <p:nvSpPr>
          <p:cNvPr id="7" name="Picture Placeholder 12"/>
          <p:cNvSpPr>
            <a:spLocks noGrp="1"/>
          </p:cNvSpPr>
          <p:nvPr>
            <p:ph type="pic" sz="quarter" idx="19"/>
          </p:nvPr>
        </p:nvSpPr>
        <p:spPr>
          <a:xfrm>
            <a:off x="269240" y="1554113"/>
            <a:ext cx="3585699" cy="3586208"/>
          </a:xfrm>
          <a:prstGeom prst="ellipse">
            <a:avLst/>
          </a:prstGeom>
        </p:spPr>
        <p:txBody>
          <a:bodyPr anchor="ctr" anchorCtr="0">
            <a:normAutofit/>
          </a:bodyPr>
          <a:lstStyle>
            <a:lvl1pPr>
              <a:defRPr sz="1568"/>
            </a:lvl1pPr>
          </a:lstStyle>
          <a:p>
            <a:r>
              <a:rPr lang="en-US" dirty="0"/>
              <a:t>Click icon to add picture</a:t>
            </a:r>
          </a:p>
        </p:txBody>
      </p:sp>
    </p:spTree>
    <p:extLst>
      <p:ext uri="{BB962C8B-B14F-4D97-AF65-F5344CB8AC3E}">
        <p14:creationId xmlns:p14="http://schemas.microsoft.com/office/powerpoint/2010/main" val="353770023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0184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28057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a:t>Click to edit title</a:t>
            </a:r>
          </a:p>
        </p:txBody>
      </p:sp>
    </p:spTree>
    <p:extLst>
      <p:ext uri="{BB962C8B-B14F-4D97-AF65-F5344CB8AC3E}">
        <p14:creationId xmlns:p14="http://schemas.microsoft.com/office/powerpoint/2010/main" val="30184454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71900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882427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802933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Drag picture to placeholder or click icon to add</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50122846"/>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a:ext>
            </a:extLst>
          </a:blip>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9" r:id="rId7"/>
    <p:sldLayoutId id="2147483670" r:id="rId8"/>
    <p:sldLayoutId id="2147483671" r:id="rId9"/>
    <p:sldLayoutId id="2147483678" r:id="rId10"/>
    <p:sldLayoutId id="2147483679" r:id="rId11"/>
    <p:sldLayoutId id="2147483706" r:id="rId12"/>
    <p:sldLayoutId id="2147483707" r:id="rId13"/>
    <p:sldLayoutId id="2147483708" r:id="rId14"/>
    <p:sldLayoutId id="2147483709"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hyperlink" Target="mailto:javiersuarezruiz@Hotmail.com" TargetMode="External"/><Relationship Id="rId2" Type="http://schemas.openxmlformats.org/officeDocument/2006/relationships/hyperlink" Target="http://geeks.ms/blogs/jsuarez" TargetMode="External"/><Relationship Id="rId1" Type="http://schemas.openxmlformats.org/officeDocument/2006/relationships/slideLayout" Target="../slideLayouts/slideLayout18.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1.xml"/><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2.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8.emf"/><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
          <p:cNvPicPr>
            <a:picLocks noChangeAspect="1"/>
          </p:cNvPicPr>
          <p:nvPr/>
        </p:nvPicPr>
        <p:blipFill>
          <a:blip r:embed="rId2"/>
          <a:stretch>
            <a:fillRect/>
          </a:stretch>
        </p:blipFill>
        <p:spPr>
          <a:xfrm>
            <a:off x="-18926" y="0"/>
            <a:ext cx="12210926" cy="6868646"/>
          </a:xfrm>
          <a:prstGeom prst="rect">
            <a:avLst/>
          </a:prstGeom>
        </p:spPr>
      </p:pic>
    </p:spTree>
    <p:extLst>
      <p:ext uri="{BB962C8B-B14F-4D97-AF65-F5344CB8AC3E}">
        <p14:creationId xmlns:p14="http://schemas.microsoft.com/office/powerpoint/2010/main" val="1386084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147678990"/>
              </p:ext>
            </p:extLst>
          </p:nvPr>
        </p:nvGraphicFramePr>
        <p:xfrm>
          <a:off x="1007709" y="914400"/>
          <a:ext cx="5736590" cy="5029200"/>
        </p:xfrm>
        <a:graphic>
          <a:graphicData uri="http://schemas.openxmlformats.org/drawingml/2006/table">
            <a:tbl>
              <a:tblPr firstRow="1" bandRow="1">
                <a:tableStyleId>{793D81CF-94F2-401A-BA57-92F5A7B2D0C5}</a:tableStyleId>
              </a:tblPr>
              <a:tblGrid>
                <a:gridCol w="2802228">
                  <a:extLst>
                    <a:ext uri="{9D8B030D-6E8A-4147-A177-3AD203B41FA5}">
                      <a16:colId xmlns:a16="http://schemas.microsoft.com/office/drawing/2014/main" val="20000"/>
                    </a:ext>
                  </a:extLst>
                </a:gridCol>
                <a:gridCol w="2934362">
                  <a:extLst>
                    <a:ext uri="{9D8B030D-6E8A-4147-A177-3AD203B41FA5}">
                      <a16:colId xmlns:a16="http://schemas.microsoft.com/office/drawing/2014/main" val="20001"/>
                    </a:ext>
                  </a:extLst>
                </a:gridCol>
              </a:tblGrid>
              <a:tr h="375790">
                <a:tc>
                  <a:txBody>
                    <a:bodyPr/>
                    <a:lstStyle/>
                    <a:p>
                      <a:r>
                        <a:rPr lang="en-US" sz="2200" dirty="0"/>
                        <a:t>Windows</a:t>
                      </a:r>
                    </a:p>
                  </a:txBody>
                  <a:tcPr marL="121920" marR="121920" marT="60960" marB="60960"/>
                </a:tc>
                <a:tc>
                  <a:txBody>
                    <a:bodyPr/>
                    <a:lstStyle/>
                    <a:p>
                      <a:r>
                        <a:rPr lang="en-US" sz="2200" dirty="0"/>
                        <a:t>Xamarin.Forms</a:t>
                      </a:r>
                    </a:p>
                  </a:txBody>
                  <a:tcPr marL="121920" marR="121920" marT="60960" marB="60960"/>
                </a:tc>
                <a:extLst>
                  <a:ext uri="{0D108BD9-81ED-4DB2-BD59-A6C34878D82A}">
                    <a16:rowId xmlns:a16="http://schemas.microsoft.com/office/drawing/2014/main" val="10000"/>
                  </a:ext>
                </a:extLst>
              </a:tr>
              <a:tr h="375790">
                <a:tc>
                  <a:txBody>
                    <a:bodyPr/>
                    <a:lstStyle/>
                    <a:p>
                      <a:r>
                        <a:rPr lang="en-US" sz="2200" dirty="0" err="1">
                          <a:solidFill>
                            <a:srgbClr val="FF0000"/>
                          </a:solidFill>
                        </a:rPr>
                        <a:t>StackPanel</a:t>
                      </a:r>
                      <a:endParaRPr lang="en-US" sz="2200" dirty="0">
                        <a:solidFill>
                          <a:srgbClr val="FF0000"/>
                        </a:solidFill>
                      </a:endParaRPr>
                    </a:p>
                  </a:txBody>
                  <a:tcPr marL="121920" marR="121920" marT="60960" marB="60960"/>
                </a:tc>
                <a:tc>
                  <a:txBody>
                    <a:bodyPr/>
                    <a:lstStyle/>
                    <a:p>
                      <a:r>
                        <a:rPr lang="en-US" sz="2200" dirty="0" err="1">
                          <a:solidFill>
                            <a:srgbClr val="FF0000"/>
                          </a:solidFill>
                        </a:rPr>
                        <a:t>StackLayout</a:t>
                      </a:r>
                      <a:endParaRPr lang="en-US" sz="2200" dirty="0">
                        <a:solidFill>
                          <a:srgbClr val="FF0000"/>
                        </a:solidFill>
                      </a:endParaRPr>
                    </a:p>
                  </a:txBody>
                  <a:tcPr marL="121920" marR="121920" marT="60960" marB="60960"/>
                </a:tc>
                <a:extLst>
                  <a:ext uri="{0D108BD9-81ED-4DB2-BD59-A6C34878D82A}">
                    <a16:rowId xmlns:a16="http://schemas.microsoft.com/office/drawing/2014/main" val="10001"/>
                  </a:ext>
                </a:extLst>
              </a:tr>
              <a:tr h="375790">
                <a:tc>
                  <a:txBody>
                    <a:bodyPr/>
                    <a:lstStyle/>
                    <a:p>
                      <a:r>
                        <a:rPr lang="en-US" sz="2200" dirty="0" err="1">
                          <a:solidFill>
                            <a:srgbClr val="FF0000"/>
                          </a:solidFill>
                        </a:rPr>
                        <a:t>TextBox</a:t>
                      </a:r>
                      <a:endParaRPr lang="en-US" sz="2200" dirty="0">
                        <a:solidFill>
                          <a:srgbClr val="FF0000"/>
                        </a:solidFill>
                      </a:endParaRPr>
                    </a:p>
                  </a:txBody>
                  <a:tcPr marL="121920" marR="121920" marT="60960" marB="60960"/>
                </a:tc>
                <a:tc>
                  <a:txBody>
                    <a:bodyPr/>
                    <a:lstStyle/>
                    <a:p>
                      <a:r>
                        <a:rPr lang="en-US" sz="2200" dirty="0">
                          <a:solidFill>
                            <a:srgbClr val="FF0000"/>
                          </a:solidFill>
                        </a:rPr>
                        <a:t>Entry</a:t>
                      </a:r>
                    </a:p>
                  </a:txBody>
                  <a:tcPr marL="121920" marR="121920" marT="60960" marB="60960"/>
                </a:tc>
                <a:extLst>
                  <a:ext uri="{0D108BD9-81ED-4DB2-BD59-A6C34878D82A}">
                    <a16:rowId xmlns:a16="http://schemas.microsoft.com/office/drawing/2014/main" val="10002"/>
                  </a:ext>
                </a:extLst>
              </a:tr>
              <a:tr h="375790">
                <a:tc>
                  <a:txBody>
                    <a:bodyPr/>
                    <a:lstStyle/>
                    <a:p>
                      <a:r>
                        <a:rPr lang="en-US" sz="2200" dirty="0" err="1">
                          <a:solidFill>
                            <a:srgbClr val="FF0000"/>
                          </a:solidFill>
                        </a:rPr>
                        <a:t>ListBox</a:t>
                      </a:r>
                      <a:endParaRPr lang="en-US" sz="2200" dirty="0">
                        <a:solidFill>
                          <a:srgbClr val="FF0000"/>
                        </a:solidFill>
                      </a:endParaRPr>
                    </a:p>
                  </a:txBody>
                  <a:tcPr marL="121920" marR="121920" marT="60960" marB="60960"/>
                </a:tc>
                <a:tc>
                  <a:txBody>
                    <a:bodyPr/>
                    <a:lstStyle/>
                    <a:p>
                      <a:r>
                        <a:rPr lang="en-US" sz="2200" dirty="0" err="1">
                          <a:solidFill>
                            <a:srgbClr val="FF0000"/>
                          </a:solidFill>
                        </a:rPr>
                        <a:t>ListView</a:t>
                      </a:r>
                      <a:endParaRPr lang="en-US" sz="2200" dirty="0">
                        <a:solidFill>
                          <a:srgbClr val="FF0000"/>
                        </a:solidFill>
                      </a:endParaRPr>
                    </a:p>
                  </a:txBody>
                  <a:tcPr marL="121920" marR="121920" marT="60960" marB="60960"/>
                </a:tc>
                <a:extLst>
                  <a:ext uri="{0D108BD9-81ED-4DB2-BD59-A6C34878D82A}">
                    <a16:rowId xmlns:a16="http://schemas.microsoft.com/office/drawing/2014/main" val="10003"/>
                  </a:ext>
                </a:extLst>
              </a:tr>
              <a:tr h="375790">
                <a:tc>
                  <a:txBody>
                    <a:bodyPr/>
                    <a:lstStyle/>
                    <a:p>
                      <a:r>
                        <a:rPr lang="en-US" sz="2200" dirty="0" err="1">
                          <a:solidFill>
                            <a:srgbClr val="FF0000"/>
                          </a:solidFill>
                        </a:rPr>
                        <a:t>CheckBox</a:t>
                      </a:r>
                      <a:endParaRPr lang="en-US" sz="2200" dirty="0">
                        <a:solidFill>
                          <a:srgbClr val="FF0000"/>
                        </a:solidFill>
                      </a:endParaRPr>
                    </a:p>
                  </a:txBody>
                  <a:tcPr marL="121920" marR="121920" marT="60960" marB="60960"/>
                </a:tc>
                <a:tc>
                  <a:txBody>
                    <a:bodyPr/>
                    <a:lstStyle/>
                    <a:p>
                      <a:r>
                        <a:rPr lang="en-US" sz="2200" dirty="0">
                          <a:solidFill>
                            <a:srgbClr val="FF0000"/>
                          </a:solidFill>
                        </a:rPr>
                        <a:t>Switch</a:t>
                      </a:r>
                    </a:p>
                  </a:txBody>
                  <a:tcPr marL="121920" marR="121920" marT="60960" marB="60960"/>
                </a:tc>
                <a:extLst>
                  <a:ext uri="{0D108BD9-81ED-4DB2-BD59-A6C34878D82A}">
                    <a16:rowId xmlns:a16="http://schemas.microsoft.com/office/drawing/2014/main" val="10004"/>
                  </a:ext>
                </a:extLst>
              </a:tr>
              <a:tr h="375790">
                <a:tc>
                  <a:txBody>
                    <a:bodyPr/>
                    <a:lstStyle/>
                    <a:p>
                      <a:r>
                        <a:rPr lang="en-US" sz="2200" dirty="0" err="1">
                          <a:solidFill>
                            <a:srgbClr val="FF0000"/>
                          </a:solidFill>
                        </a:rPr>
                        <a:t>ProgressBar</a:t>
                      </a:r>
                      <a:endParaRPr lang="en-US" sz="2200" dirty="0">
                        <a:solidFill>
                          <a:srgbClr val="FF0000"/>
                        </a:solidFill>
                      </a:endParaRPr>
                    </a:p>
                  </a:txBody>
                  <a:tcPr marL="121920" marR="121920" marT="60960" marB="60960"/>
                </a:tc>
                <a:tc>
                  <a:txBody>
                    <a:bodyPr/>
                    <a:lstStyle/>
                    <a:p>
                      <a:r>
                        <a:rPr lang="en-US" sz="2200" dirty="0" err="1">
                          <a:solidFill>
                            <a:srgbClr val="FF0000"/>
                          </a:solidFill>
                        </a:rPr>
                        <a:t>ActivityIndicator</a:t>
                      </a:r>
                      <a:endParaRPr lang="en-US" sz="2200" dirty="0">
                        <a:solidFill>
                          <a:srgbClr val="FF0000"/>
                        </a:solidFill>
                      </a:endParaRPr>
                    </a:p>
                  </a:txBody>
                  <a:tcPr marL="121920" marR="121920" marT="60960" marB="60960"/>
                </a:tc>
                <a:extLst>
                  <a:ext uri="{0D108BD9-81ED-4DB2-BD59-A6C34878D82A}">
                    <a16:rowId xmlns:a16="http://schemas.microsoft.com/office/drawing/2014/main" val="10005"/>
                  </a:ext>
                </a:extLst>
              </a:tr>
              <a:tr h="375790">
                <a:tc>
                  <a:txBody>
                    <a:bodyPr/>
                    <a:lstStyle/>
                    <a:p>
                      <a:r>
                        <a:rPr lang="en-US" sz="2200" dirty="0"/>
                        <a:t>Grid</a:t>
                      </a:r>
                    </a:p>
                  </a:txBody>
                  <a:tcPr marL="121920" marR="121920" marT="60960" marB="60960"/>
                </a:tc>
                <a:tc>
                  <a:txBody>
                    <a:bodyPr/>
                    <a:lstStyle/>
                    <a:p>
                      <a:r>
                        <a:rPr lang="en-US" sz="2200" dirty="0"/>
                        <a:t>Grid</a:t>
                      </a:r>
                    </a:p>
                  </a:txBody>
                  <a:tcPr marL="121920" marR="121920" marT="60960" marB="60960"/>
                </a:tc>
                <a:extLst>
                  <a:ext uri="{0D108BD9-81ED-4DB2-BD59-A6C34878D82A}">
                    <a16:rowId xmlns:a16="http://schemas.microsoft.com/office/drawing/2014/main" val="10006"/>
                  </a:ext>
                </a:extLst>
              </a:tr>
              <a:tr h="375790">
                <a:tc>
                  <a:txBody>
                    <a:bodyPr/>
                    <a:lstStyle/>
                    <a:p>
                      <a:r>
                        <a:rPr lang="en-US" sz="2200" dirty="0"/>
                        <a:t>Label</a:t>
                      </a:r>
                    </a:p>
                  </a:txBody>
                  <a:tcPr marL="121920" marR="121920" marT="60960" marB="60960"/>
                </a:tc>
                <a:tc>
                  <a:txBody>
                    <a:bodyPr/>
                    <a:lstStyle/>
                    <a:p>
                      <a:r>
                        <a:rPr lang="en-US" sz="2200" dirty="0"/>
                        <a:t>Label</a:t>
                      </a:r>
                    </a:p>
                  </a:txBody>
                  <a:tcPr marL="121920" marR="121920" marT="60960" marB="60960"/>
                </a:tc>
                <a:extLst>
                  <a:ext uri="{0D108BD9-81ED-4DB2-BD59-A6C34878D82A}">
                    <a16:rowId xmlns:a16="http://schemas.microsoft.com/office/drawing/2014/main" val="10007"/>
                  </a:ext>
                </a:extLst>
              </a:tr>
              <a:tr h="375790">
                <a:tc>
                  <a:txBody>
                    <a:bodyPr/>
                    <a:lstStyle/>
                    <a:p>
                      <a:r>
                        <a:rPr lang="en-US" sz="2200" dirty="0"/>
                        <a:t>Button</a:t>
                      </a:r>
                    </a:p>
                  </a:txBody>
                  <a:tcPr marL="121920" marR="121920" marT="60960" marB="60960"/>
                </a:tc>
                <a:tc>
                  <a:txBody>
                    <a:bodyPr/>
                    <a:lstStyle/>
                    <a:p>
                      <a:r>
                        <a:rPr lang="en-US" sz="2200" dirty="0"/>
                        <a:t>Button</a:t>
                      </a:r>
                    </a:p>
                  </a:txBody>
                  <a:tcPr marL="121920" marR="121920" marT="60960" marB="60960"/>
                </a:tc>
                <a:extLst>
                  <a:ext uri="{0D108BD9-81ED-4DB2-BD59-A6C34878D82A}">
                    <a16:rowId xmlns:a16="http://schemas.microsoft.com/office/drawing/2014/main" val="10008"/>
                  </a:ext>
                </a:extLst>
              </a:tr>
              <a:tr h="375790">
                <a:tc>
                  <a:txBody>
                    <a:bodyPr/>
                    <a:lstStyle/>
                    <a:p>
                      <a:r>
                        <a:rPr lang="en-US" sz="2200" dirty="0"/>
                        <a:t>Image</a:t>
                      </a:r>
                    </a:p>
                  </a:txBody>
                  <a:tcPr marL="121920" marR="121920" marT="60960" marB="60960"/>
                </a:tc>
                <a:tc>
                  <a:txBody>
                    <a:bodyPr/>
                    <a:lstStyle/>
                    <a:p>
                      <a:r>
                        <a:rPr lang="en-US" sz="2200" dirty="0"/>
                        <a:t>Image</a:t>
                      </a:r>
                    </a:p>
                  </a:txBody>
                  <a:tcPr marL="121920" marR="121920" marT="60960" marB="60960"/>
                </a:tc>
                <a:extLst>
                  <a:ext uri="{0D108BD9-81ED-4DB2-BD59-A6C34878D82A}">
                    <a16:rowId xmlns:a16="http://schemas.microsoft.com/office/drawing/2014/main" val="10009"/>
                  </a:ext>
                </a:extLst>
              </a:tr>
              <a:tr h="375790">
                <a:tc>
                  <a:txBody>
                    <a:bodyPr/>
                    <a:lstStyle/>
                    <a:p>
                      <a:r>
                        <a:rPr lang="en-US" sz="2200" dirty="0"/>
                        <a:t>Date/</a:t>
                      </a:r>
                      <a:r>
                        <a:rPr lang="en-US" sz="2200" dirty="0" err="1"/>
                        <a:t>TimePicker</a:t>
                      </a:r>
                      <a:endParaRPr lang="en-US" sz="2200" dirty="0"/>
                    </a:p>
                  </a:txBody>
                  <a:tcPr marL="121920" marR="121920" marT="60960" marB="60960"/>
                </a:tc>
                <a:tc>
                  <a:txBody>
                    <a:bodyPr/>
                    <a:lstStyle/>
                    <a:p>
                      <a:r>
                        <a:rPr lang="en-US" sz="2200" dirty="0"/>
                        <a:t>Date/</a:t>
                      </a:r>
                      <a:r>
                        <a:rPr lang="en-US" sz="2200" dirty="0" err="1"/>
                        <a:t>TimePicker</a:t>
                      </a:r>
                      <a:endParaRPr lang="en-US" sz="2200" dirty="0"/>
                    </a:p>
                  </a:txBody>
                  <a:tcPr marL="121920" marR="121920" marT="60960" marB="60960"/>
                </a:tc>
                <a:extLst>
                  <a:ext uri="{0D108BD9-81ED-4DB2-BD59-A6C34878D82A}">
                    <a16:rowId xmlns:a16="http://schemas.microsoft.com/office/drawing/2014/main" val="10010"/>
                  </a:ext>
                </a:extLst>
              </a:tr>
            </a:tbl>
          </a:graphicData>
        </a:graphic>
      </p:graphicFrame>
      <p:sp>
        <p:nvSpPr>
          <p:cNvPr id="5" name="Title 4"/>
          <p:cNvSpPr>
            <a:spLocks noGrp="1"/>
          </p:cNvSpPr>
          <p:nvPr>
            <p:ph type="title"/>
          </p:nvPr>
        </p:nvSpPr>
        <p:spPr>
          <a:xfrm>
            <a:off x="7264914" y="2595591"/>
            <a:ext cx="4328867" cy="1666819"/>
          </a:xfrm>
        </p:spPr>
        <p:txBody>
          <a:bodyPr/>
          <a:lstStyle/>
          <a:p>
            <a:r>
              <a:rPr lang="en-US" dirty="0" err="1"/>
              <a:t>Comparativa</a:t>
            </a:r>
            <a:r>
              <a:rPr lang="en-US" dirty="0"/>
              <a:t> de </a:t>
            </a:r>
            <a:r>
              <a:rPr lang="en-US" dirty="0" err="1"/>
              <a:t>controles</a:t>
            </a:r>
            <a:endParaRPr lang="en-US" dirty="0"/>
          </a:p>
        </p:txBody>
      </p:sp>
    </p:spTree>
    <p:extLst>
      <p:ext uri="{BB962C8B-B14F-4D97-AF65-F5344CB8AC3E}">
        <p14:creationId xmlns:p14="http://schemas.microsoft.com/office/powerpoint/2010/main" val="2021449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06234711"/>
              </p:ext>
            </p:extLst>
          </p:nvPr>
        </p:nvGraphicFramePr>
        <p:xfrm>
          <a:off x="998663" y="934587"/>
          <a:ext cx="5745636" cy="3561816"/>
        </p:xfrm>
        <a:graphic>
          <a:graphicData uri="http://schemas.openxmlformats.org/drawingml/2006/table">
            <a:tbl>
              <a:tblPr firstRow="1" bandRow="1">
                <a:tableStyleId>{793D81CF-94F2-401A-BA57-92F5A7B2D0C5}</a:tableStyleId>
              </a:tblPr>
              <a:tblGrid>
                <a:gridCol w="2872818">
                  <a:extLst>
                    <a:ext uri="{9D8B030D-6E8A-4147-A177-3AD203B41FA5}">
                      <a16:colId xmlns:a16="http://schemas.microsoft.com/office/drawing/2014/main" val="20000"/>
                    </a:ext>
                  </a:extLst>
                </a:gridCol>
                <a:gridCol w="2872818">
                  <a:extLst>
                    <a:ext uri="{9D8B030D-6E8A-4147-A177-3AD203B41FA5}">
                      <a16:colId xmlns:a16="http://schemas.microsoft.com/office/drawing/2014/main" val="20001"/>
                    </a:ext>
                  </a:extLst>
                </a:gridCol>
              </a:tblGrid>
              <a:tr h="593636">
                <a:tc>
                  <a:txBody>
                    <a:bodyPr/>
                    <a:lstStyle/>
                    <a:p>
                      <a:r>
                        <a:rPr lang="en-US" sz="2400" dirty="0"/>
                        <a:t>Windows</a:t>
                      </a:r>
                    </a:p>
                  </a:txBody>
                  <a:tcPr marL="121920" marR="121920" marT="60960" marB="60960"/>
                </a:tc>
                <a:tc>
                  <a:txBody>
                    <a:bodyPr/>
                    <a:lstStyle/>
                    <a:p>
                      <a:r>
                        <a:rPr lang="en-US" sz="2400" dirty="0"/>
                        <a:t>Xamarin.Forms</a:t>
                      </a:r>
                    </a:p>
                  </a:txBody>
                  <a:tcPr marL="121920" marR="121920" marT="60960" marB="60960"/>
                </a:tc>
                <a:extLst>
                  <a:ext uri="{0D108BD9-81ED-4DB2-BD59-A6C34878D82A}">
                    <a16:rowId xmlns:a16="http://schemas.microsoft.com/office/drawing/2014/main" val="10000"/>
                  </a:ext>
                </a:extLst>
              </a:tr>
              <a:tr h="593636">
                <a:tc>
                  <a:txBody>
                    <a:bodyPr/>
                    <a:lstStyle/>
                    <a:p>
                      <a:r>
                        <a:rPr lang="en-US" sz="2400" dirty="0" err="1">
                          <a:solidFill>
                            <a:srgbClr val="FF0000"/>
                          </a:solidFill>
                        </a:rPr>
                        <a:t>DataContext</a:t>
                      </a:r>
                      <a:endParaRPr lang="en-US" sz="2400" dirty="0">
                        <a:solidFill>
                          <a:srgbClr val="FF0000"/>
                        </a:solidFill>
                      </a:endParaRPr>
                    </a:p>
                  </a:txBody>
                  <a:tcPr marL="121920" marR="121920" marT="60960" marB="60960"/>
                </a:tc>
                <a:tc>
                  <a:txBody>
                    <a:bodyPr/>
                    <a:lstStyle/>
                    <a:p>
                      <a:r>
                        <a:rPr lang="en-US" sz="2400" dirty="0" err="1">
                          <a:solidFill>
                            <a:srgbClr val="FF0000"/>
                          </a:solidFill>
                        </a:rPr>
                        <a:t>BindingContext</a:t>
                      </a:r>
                      <a:endParaRPr lang="en-US" sz="2400" dirty="0">
                        <a:solidFill>
                          <a:srgbClr val="FF0000"/>
                        </a:solidFill>
                      </a:endParaRPr>
                    </a:p>
                  </a:txBody>
                  <a:tcPr marL="121920" marR="121920" marT="60960" marB="60960"/>
                </a:tc>
                <a:extLst>
                  <a:ext uri="{0D108BD9-81ED-4DB2-BD59-A6C34878D82A}">
                    <a16:rowId xmlns:a16="http://schemas.microsoft.com/office/drawing/2014/main" val="10001"/>
                  </a:ext>
                </a:extLst>
              </a:tr>
              <a:tr h="593636">
                <a:tc>
                  <a:txBody>
                    <a:bodyPr/>
                    <a:lstStyle/>
                    <a:p>
                      <a:r>
                        <a:rPr lang="en-US" sz="2400" dirty="0"/>
                        <a:t>{Binding Property}</a:t>
                      </a:r>
                    </a:p>
                  </a:txBody>
                  <a:tcPr marL="121920" marR="121920" marT="60960" marB="60960"/>
                </a:tc>
                <a:tc>
                  <a:txBody>
                    <a:bodyPr/>
                    <a:lstStyle/>
                    <a:p>
                      <a:r>
                        <a:rPr lang="en-US" sz="2400" dirty="0"/>
                        <a:t>{Binding</a:t>
                      </a:r>
                      <a:r>
                        <a:rPr lang="en-US" sz="2400" baseline="0" dirty="0"/>
                        <a:t> Property}</a:t>
                      </a:r>
                      <a:endParaRPr lang="en-US" sz="2400" dirty="0"/>
                    </a:p>
                  </a:txBody>
                  <a:tcPr marL="121920" marR="121920" marT="60960" marB="60960"/>
                </a:tc>
                <a:extLst>
                  <a:ext uri="{0D108BD9-81ED-4DB2-BD59-A6C34878D82A}">
                    <a16:rowId xmlns:a16="http://schemas.microsoft.com/office/drawing/2014/main" val="10002"/>
                  </a:ext>
                </a:extLst>
              </a:tr>
              <a:tr h="593636">
                <a:tc>
                  <a:txBody>
                    <a:bodyPr/>
                    <a:lstStyle/>
                    <a:p>
                      <a:r>
                        <a:rPr lang="en-US" sz="2400" dirty="0" err="1"/>
                        <a:t>ItemsSource</a:t>
                      </a:r>
                      <a:endParaRPr lang="en-US" sz="2400" dirty="0"/>
                    </a:p>
                  </a:txBody>
                  <a:tcPr marL="121920" marR="121920" marT="60960" marB="60960"/>
                </a:tc>
                <a:tc>
                  <a:txBody>
                    <a:bodyPr/>
                    <a:lstStyle/>
                    <a:p>
                      <a:r>
                        <a:rPr lang="en-US" sz="2400" dirty="0" err="1"/>
                        <a:t>ItemsSource</a:t>
                      </a:r>
                      <a:endParaRPr lang="en-US" sz="2400" dirty="0"/>
                    </a:p>
                  </a:txBody>
                  <a:tcPr marL="121920" marR="121920" marT="60960" marB="60960"/>
                </a:tc>
                <a:extLst>
                  <a:ext uri="{0D108BD9-81ED-4DB2-BD59-A6C34878D82A}">
                    <a16:rowId xmlns:a16="http://schemas.microsoft.com/office/drawing/2014/main" val="10003"/>
                  </a:ext>
                </a:extLst>
              </a:tr>
              <a:tr h="593636">
                <a:tc>
                  <a:txBody>
                    <a:bodyPr/>
                    <a:lstStyle/>
                    <a:p>
                      <a:r>
                        <a:rPr lang="en-US" sz="2400" dirty="0" err="1"/>
                        <a:t>ItemTemplate</a:t>
                      </a:r>
                      <a:endParaRPr lang="en-US" sz="2400" dirty="0"/>
                    </a:p>
                  </a:txBody>
                  <a:tcPr marL="121920" marR="121920" marT="60960" marB="60960"/>
                </a:tc>
                <a:tc>
                  <a:txBody>
                    <a:bodyPr/>
                    <a:lstStyle/>
                    <a:p>
                      <a:r>
                        <a:rPr lang="en-US" sz="2400" dirty="0" err="1"/>
                        <a:t>ItemTemplate</a:t>
                      </a:r>
                      <a:endParaRPr lang="en-US" sz="2400" dirty="0"/>
                    </a:p>
                  </a:txBody>
                  <a:tcPr marL="121920" marR="121920" marT="60960" marB="60960"/>
                </a:tc>
                <a:extLst>
                  <a:ext uri="{0D108BD9-81ED-4DB2-BD59-A6C34878D82A}">
                    <a16:rowId xmlns:a16="http://schemas.microsoft.com/office/drawing/2014/main" val="10004"/>
                  </a:ext>
                </a:extLst>
              </a:tr>
              <a:tr h="593636">
                <a:tc>
                  <a:txBody>
                    <a:bodyPr/>
                    <a:lstStyle/>
                    <a:p>
                      <a:r>
                        <a:rPr lang="en-US" sz="2400" dirty="0" err="1"/>
                        <a:t>DataTemplate</a:t>
                      </a:r>
                      <a:endParaRPr lang="en-US" sz="2400" dirty="0"/>
                    </a:p>
                  </a:txBody>
                  <a:tcPr marL="121920" marR="121920" marT="60960" marB="60960"/>
                </a:tc>
                <a:tc>
                  <a:txBody>
                    <a:bodyPr/>
                    <a:lstStyle/>
                    <a:p>
                      <a:r>
                        <a:rPr lang="en-US" sz="2400" dirty="0" err="1"/>
                        <a:t>DataTemplate</a:t>
                      </a:r>
                      <a:endParaRPr lang="en-US" sz="2400" dirty="0"/>
                    </a:p>
                  </a:txBody>
                  <a:tcPr marL="121920" marR="121920" marT="60960" marB="60960"/>
                </a:tc>
                <a:extLst>
                  <a:ext uri="{0D108BD9-81ED-4DB2-BD59-A6C34878D82A}">
                    <a16:rowId xmlns:a16="http://schemas.microsoft.com/office/drawing/2014/main" val="10005"/>
                  </a:ext>
                </a:extLst>
              </a:tr>
            </a:tbl>
          </a:graphicData>
        </a:graphic>
      </p:graphicFrame>
      <p:sp>
        <p:nvSpPr>
          <p:cNvPr id="7" name="Title 4"/>
          <p:cNvSpPr txBox="1">
            <a:spLocks/>
          </p:cNvSpPr>
          <p:nvPr/>
        </p:nvSpPr>
        <p:spPr>
          <a:xfrm>
            <a:off x="7264914" y="2595591"/>
            <a:ext cx="4328867" cy="166681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err="1"/>
              <a:t>Comparativa</a:t>
            </a:r>
            <a:r>
              <a:rPr lang="en-US" dirty="0"/>
              <a:t> de enlace a </a:t>
            </a:r>
            <a:r>
              <a:rPr lang="en-US" dirty="0" err="1"/>
              <a:t>datos</a:t>
            </a:r>
            <a:endParaRPr lang="en-US" dirty="0"/>
          </a:p>
        </p:txBody>
      </p:sp>
      <p:pic>
        <p:nvPicPr>
          <p:cNvPr id="8" name="Picture 7"/>
          <p:cNvPicPr>
            <a:picLocks noChangeAspect="1"/>
          </p:cNvPicPr>
          <p:nvPr/>
        </p:nvPicPr>
        <p:blipFill>
          <a:blip r:embed="rId3"/>
          <a:stretch>
            <a:fillRect/>
          </a:stretch>
        </p:blipFill>
        <p:spPr>
          <a:xfrm>
            <a:off x="870564" y="4850595"/>
            <a:ext cx="5992058" cy="1235205"/>
          </a:xfrm>
          <a:prstGeom prst="rect">
            <a:avLst/>
          </a:prstGeom>
        </p:spPr>
      </p:pic>
    </p:spTree>
    <p:extLst>
      <p:ext uri="{BB962C8B-B14F-4D97-AF65-F5344CB8AC3E}">
        <p14:creationId xmlns:p14="http://schemas.microsoft.com/office/powerpoint/2010/main" val="1023805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txBox="1">
            <a:spLocks/>
          </p:cNvSpPr>
          <p:nvPr/>
        </p:nvSpPr>
        <p:spPr>
          <a:xfrm>
            <a:off x="7264914" y="2595591"/>
            <a:ext cx="4328867" cy="166681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err="1"/>
              <a:t>Personalización</a:t>
            </a:r>
            <a:r>
              <a:rPr lang="en-US" dirty="0"/>
              <a:t> de la </a:t>
            </a:r>
            <a:r>
              <a:rPr lang="en-US" dirty="0" err="1"/>
              <a:t>plataforma</a:t>
            </a:r>
            <a:endParaRPr lang="en-US" dirty="0"/>
          </a:p>
        </p:txBody>
      </p:sp>
      <p:pic>
        <p:nvPicPr>
          <p:cNvPr id="9" name="Picture 8"/>
          <p:cNvPicPr>
            <a:picLocks noChangeAspect="1"/>
          </p:cNvPicPr>
          <p:nvPr/>
        </p:nvPicPr>
        <p:blipFill>
          <a:blip r:embed="rId3"/>
          <a:stretch>
            <a:fillRect/>
          </a:stretch>
        </p:blipFill>
        <p:spPr>
          <a:xfrm>
            <a:off x="789709" y="870613"/>
            <a:ext cx="6358584" cy="5069446"/>
          </a:xfrm>
          <a:prstGeom prst="rect">
            <a:avLst/>
          </a:prstGeom>
        </p:spPr>
      </p:pic>
    </p:spTree>
    <p:extLst>
      <p:ext uri="{BB962C8B-B14F-4D97-AF65-F5344CB8AC3E}">
        <p14:creationId xmlns:p14="http://schemas.microsoft.com/office/powerpoint/2010/main" val="1961415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133351" y="1673501"/>
            <a:ext cx="5403450" cy="4546245"/>
          </a:xfrm>
        </p:spPr>
        <p:txBody>
          <a:bodyPr/>
          <a:lstStyle/>
          <a:p>
            <a:pPr marL="0" indent="0">
              <a:buNone/>
            </a:pPr>
            <a:r>
              <a:rPr lang="en-US" sz="1078" dirty="0">
                <a:solidFill>
                  <a:schemeClr val="tx1"/>
                </a:solidFill>
              </a:rPr>
              <a:t>&lt;?</a:t>
            </a:r>
            <a:r>
              <a:rPr lang="en-US" sz="1078" dirty="0">
                <a:solidFill>
                  <a:srgbClr val="53954A"/>
                </a:solidFill>
              </a:rPr>
              <a:t>xml</a:t>
            </a:r>
            <a:r>
              <a:rPr lang="en-US" sz="1078" dirty="0">
                <a:solidFill>
                  <a:schemeClr val="tx1"/>
                </a:solidFill>
              </a:rPr>
              <a:t> </a:t>
            </a:r>
            <a:r>
              <a:rPr lang="en-US" sz="1078" dirty="0">
                <a:solidFill>
                  <a:srgbClr val="654792"/>
                </a:solidFill>
              </a:rPr>
              <a:t>version</a:t>
            </a:r>
            <a:r>
              <a:rPr lang="en-US" sz="1078" dirty="0">
                <a:solidFill>
                  <a:schemeClr val="tx1"/>
                </a:solidFill>
              </a:rPr>
              <a:t>=</a:t>
            </a:r>
            <a:r>
              <a:rPr lang="en-US" sz="1078" dirty="0">
                <a:solidFill>
                  <a:srgbClr val="D53A05"/>
                </a:solidFill>
              </a:rPr>
              <a:t>"1.0" </a:t>
            </a:r>
            <a:r>
              <a:rPr lang="en-US" sz="1078" dirty="0">
                <a:solidFill>
                  <a:srgbClr val="654792"/>
                </a:solidFill>
              </a:rPr>
              <a:t>encoding</a:t>
            </a:r>
            <a:r>
              <a:rPr lang="en-US" sz="1078" dirty="0">
                <a:solidFill>
                  <a:schemeClr val="tx1"/>
                </a:solidFill>
              </a:rPr>
              <a:t>=</a:t>
            </a:r>
            <a:r>
              <a:rPr lang="en-US" sz="1078" dirty="0">
                <a:solidFill>
                  <a:srgbClr val="D53A05"/>
                </a:solidFill>
              </a:rPr>
              <a:t>"UTF-8"</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TabbedPage</a:t>
            </a:r>
            <a:r>
              <a:rPr lang="en-US" sz="1078" dirty="0">
                <a:solidFill>
                  <a:schemeClr val="tx1"/>
                </a:solidFill>
              </a:rPr>
              <a:t> </a:t>
            </a:r>
            <a:r>
              <a:rPr lang="en-US" sz="1078" dirty="0" err="1">
                <a:solidFill>
                  <a:srgbClr val="654792"/>
                </a:solidFill>
              </a:rPr>
              <a:t>xmlns</a:t>
            </a:r>
            <a:r>
              <a:rPr lang="en-US" sz="1078" dirty="0">
                <a:solidFill>
                  <a:schemeClr val="tx1"/>
                </a:solidFill>
              </a:rPr>
              <a:t>=</a:t>
            </a:r>
            <a:r>
              <a:rPr lang="en-US" sz="1078" dirty="0">
                <a:solidFill>
                  <a:srgbClr val="D53A05"/>
                </a:solidFill>
              </a:rPr>
              <a:t>"http://</a:t>
            </a:r>
            <a:r>
              <a:rPr lang="en-US" sz="1078" dirty="0" err="1">
                <a:solidFill>
                  <a:srgbClr val="D53A05"/>
                </a:solidFill>
              </a:rPr>
              <a:t>xamarin.com</a:t>
            </a:r>
            <a:r>
              <a:rPr lang="en-US" sz="1078" dirty="0">
                <a:solidFill>
                  <a:srgbClr val="D53A05"/>
                </a:solidFill>
              </a:rPr>
              <a:t>/schemas/2014/forms</a:t>
            </a:r>
            <a:r>
              <a:rPr lang="en-US" sz="1078" dirty="0">
                <a:solidFill>
                  <a:schemeClr val="tx1"/>
                </a:solidFill>
              </a:rPr>
              <a:t>"</a:t>
            </a:r>
          </a:p>
          <a:p>
            <a:pPr marL="0" indent="0">
              <a:buNone/>
            </a:pPr>
            <a:r>
              <a:rPr lang="en-US" sz="1078" dirty="0">
                <a:solidFill>
                  <a:schemeClr val="tx1"/>
                </a:solidFill>
              </a:rPr>
              <a:t>            </a:t>
            </a:r>
            <a:r>
              <a:rPr lang="en-US" sz="1078" dirty="0" err="1">
                <a:solidFill>
                  <a:srgbClr val="654792"/>
                </a:solidFill>
              </a:rPr>
              <a:t>xmlns:x</a:t>
            </a:r>
            <a:r>
              <a:rPr lang="en-US" sz="1078" dirty="0">
                <a:solidFill>
                  <a:schemeClr val="tx1"/>
                </a:solidFill>
              </a:rPr>
              <a:t>=</a:t>
            </a:r>
            <a:r>
              <a:rPr lang="en-US" sz="1078" dirty="0">
                <a:solidFill>
                  <a:srgbClr val="D53A05"/>
                </a:solidFill>
              </a:rPr>
              <a:t>"http://</a:t>
            </a:r>
            <a:r>
              <a:rPr lang="en-US" sz="1176" dirty="0" err="1">
                <a:solidFill>
                  <a:srgbClr val="D53A05"/>
                </a:solidFill>
              </a:rPr>
              <a:t>schemas.microsoft.com</a:t>
            </a:r>
            <a:r>
              <a:rPr lang="en-US" sz="1078" dirty="0">
                <a:solidFill>
                  <a:srgbClr val="D53A05"/>
                </a:solidFill>
              </a:rPr>
              <a:t>/</a:t>
            </a:r>
            <a:r>
              <a:rPr lang="en-US" sz="1078" dirty="0" err="1">
                <a:solidFill>
                  <a:srgbClr val="D53A05"/>
                </a:solidFill>
              </a:rPr>
              <a:t>winfx</a:t>
            </a:r>
            <a:r>
              <a:rPr lang="en-US" sz="1078" dirty="0">
                <a:solidFill>
                  <a:srgbClr val="D53A05"/>
                </a:solidFill>
              </a:rPr>
              <a:t>/2009/</a:t>
            </a:r>
            <a:r>
              <a:rPr lang="en-US" sz="1078" dirty="0" err="1">
                <a:solidFill>
                  <a:srgbClr val="D53A05"/>
                </a:solidFill>
              </a:rPr>
              <a:t>xaml</a:t>
            </a:r>
            <a:r>
              <a:rPr lang="en-US" sz="1078" dirty="0">
                <a:solidFill>
                  <a:srgbClr val="D53A05"/>
                </a:solidFill>
              </a:rPr>
              <a:t>"</a:t>
            </a:r>
          </a:p>
          <a:p>
            <a:pPr marL="0" indent="0">
              <a:buNone/>
            </a:pPr>
            <a:r>
              <a:rPr lang="en-US" sz="1078" dirty="0">
                <a:solidFill>
                  <a:schemeClr val="tx1"/>
                </a:solidFill>
              </a:rPr>
              <a:t>           </a:t>
            </a:r>
            <a:r>
              <a:rPr lang="en-US" sz="1078" dirty="0">
                <a:solidFill>
                  <a:srgbClr val="654792"/>
                </a:solidFill>
              </a:rPr>
              <a:t> </a:t>
            </a:r>
            <a:r>
              <a:rPr lang="en-US" sz="1078" dirty="0" err="1">
                <a:solidFill>
                  <a:srgbClr val="654792"/>
                </a:solidFill>
              </a:rPr>
              <a:t>x:Class</a:t>
            </a:r>
            <a:r>
              <a:rPr lang="en-US" sz="1078" dirty="0">
                <a:solidFill>
                  <a:schemeClr val="tx1"/>
                </a:solidFill>
              </a:rPr>
              <a:t>=</a:t>
            </a:r>
            <a:r>
              <a:rPr lang="en-US" sz="1078" dirty="0">
                <a:solidFill>
                  <a:srgbClr val="D53A05"/>
                </a:solidFill>
              </a:rPr>
              <a:t>"</a:t>
            </a:r>
            <a:r>
              <a:rPr lang="en-US" sz="1078" dirty="0" err="1">
                <a:solidFill>
                  <a:srgbClr val="D53A05"/>
                </a:solidFill>
              </a:rPr>
              <a:t>MyApp.MainPage</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TabbedPage</a:t>
            </a:r>
            <a:r>
              <a:rPr lang="en-US" sz="1078" dirty="0" err="1">
                <a:solidFill>
                  <a:schemeClr val="tx1"/>
                </a:solidFill>
              </a:rPr>
              <a:t>.Children</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chemeClr val="tx1"/>
                </a:solidFill>
              </a:rPr>
              <a:t> </a:t>
            </a:r>
            <a:r>
              <a:rPr lang="en-US" sz="1078" dirty="0">
                <a:solidFill>
                  <a:srgbClr val="654792"/>
                </a:solidFill>
              </a:rPr>
              <a:t>Title</a:t>
            </a:r>
            <a:r>
              <a:rPr lang="en-US" sz="1078" dirty="0">
                <a:solidFill>
                  <a:schemeClr val="tx1"/>
                </a:solidFill>
              </a:rPr>
              <a:t>=</a:t>
            </a:r>
            <a:r>
              <a:rPr lang="en-US" sz="1078" dirty="0">
                <a:solidFill>
                  <a:srgbClr val="D53A05"/>
                </a:solidFill>
              </a:rPr>
              <a:t>"Profile" </a:t>
            </a:r>
            <a:r>
              <a:rPr lang="en-US" sz="1078" dirty="0">
                <a:solidFill>
                  <a:srgbClr val="654792"/>
                </a:solidFill>
              </a:rPr>
              <a:t>Icon</a:t>
            </a:r>
            <a:r>
              <a:rPr lang="en-US" sz="1078" dirty="0">
                <a:solidFill>
                  <a:schemeClr val="tx1"/>
                </a:solidFill>
              </a:rPr>
              <a:t>=</a:t>
            </a:r>
            <a:r>
              <a:rPr lang="en-US" sz="1078" dirty="0">
                <a:solidFill>
                  <a:srgbClr val="D53A05"/>
                </a:solidFill>
              </a:rPr>
              <a:t>"</a:t>
            </a:r>
            <a:r>
              <a:rPr lang="en-US" sz="1078" dirty="0" err="1">
                <a:solidFill>
                  <a:srgbClr val="D53A05"/>
                </a:solidFill>
              </a:rPr>
              <a:t>Profile.png</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    &lt;</a:t>
            </a:r>
            <a:r>
              <a:rPr lang="en-US" sz="1078" dirty="0" err="1">
                <a:solidFill>
                  <a:srgbClr val="53954A"/>
                </a:solidFill>
              </a:rPr>
              <a:t>StackLayout</a:t>
            </a:r>
            <a:r>
              <a:rPr lang="en-US" sz="1078" dirty="0">
                <a:solidFill>
                  <a:schemeClr val="tx1"/>
                </a:solidFill>
              </a:rPr>
              <a:t> </a:t>
            </a:r>
            <a:r>
              <a:rPr lang="en-US" sz="1078" dirty="0">
                <a:solidFill>
                  <a:srgbClr val="654792"/>
                </a:solidFill>
              </a:rPr>
              <a:t>Spacing</a:t>
            </a:r>
            <a:r>
              <a:rPr lang="en-US" sz="1078" dirty="0">
                <a:solidFill>
                  <a:schemeClr val="tx1"/>
                </a:solidFill>
              </a:rPr>
              <a:t>=</a:t>
            </a:r>
            <a:r>
              <a:rPr lang="en-US" sz="1078" dirty="0">
                <a:solidFill>
                  <a:srgbClr val="D53A05"/>
                </a:solidFill>
              </a:rPr>
              <a:t>"20"</a:t>
            </a:r>
            <a:r>
              <a:rPr lang="en-US" sz="1078" dirty="0">
                <a:solidFill>
                  <a:schemeClr val="tx1"/>
                </a:solidFill>
              </a:rPr>
              <a:t> </a:t>
            </a:r>
            <a:r>
              <a:rPr lang="en-US" sz="1078" dirty="0">
                <a:solidFill>
                  <a:srgbClr val="654792"/>
                </a:solidFill>
              </a:rPr>
              <a:t>Padding</a:t>
            </a:r>
            <a:r>
              <a:rPr lang="en-US" sz="1078" dirty="0">
                <a:solidFill>
                  <a:schemeClr val="tx1"/>
                </a:solidFill>
              </a:rPr>
              <a:t>=</a:t>
            </a:r>
            <a:r>
              <a:rPr lang="en-US" sz="1078" dirty="0">
                <a:solidFill>
                  <a:srgbClr val="D53A05"/>
                </a:solidFill>
              </a:rPr>
              <a:t>"20"</a:t>
            </a:r>
          </a:p>
          <a:p>
            <a:pPr marL="0" indent="0">
              <a:buNone/>
            </a:pPr>
            <a:r>
              <a:rPr lang="de-DE" sz="1078" dirty="0">
                <a:solidFill>
                  <a:schemeClr val="tx1"/>
                </a:solidFill>
              </a:rPr>
              <a:t>                 </a:t>
            </a:r>
            <a:r>
              <a:rPr lang="de-DE" sz="1078" dirty="0" err="1">
                <a:solidFill>
                  <a:srgbClr val="654792"/>
                </a:solidFill>
              </a:rPr>
              <a:t>VerticalOptions</a:t>
            </a:r>
            <a:r>
              <a:rPr lang="de-DE" sz="1078" dirty="0">
                <a:solidFill>
                  <a:schemeClr val="tx1"/>
                </a:solidFill>
              </a:rPr>
              <a:t>=</a:t>
            </a:r>
            <a:r>
              <a:rPr lang="de-DE" sz="1078" dirty="0">
                <a:solidFill>
                  <a:srgbClr val="D53A05"/>
                </a:solidFill>
              </a:rPr>
              <a:t>"Center"</a:t>
            </a:r>
            <a:r>
              <a:rPr lang="de-DE" sz="1078" dirty="0">
                <a:solidFill>
                  <a:schemeClr val="tx1"/>
                </a:solidFill>
              </a:rPr>
              <a:t>&gt;</a:t>
            </a:r>
          </a:p>
          <a:p>
            <a:pPr marL="0" indent="0">
              <a:buNone/>
            </a:pPr>
            <a:r>
              <a:rPr lang="de-DE" sz="1078" dirty="0">
                <a:solidFill>
                  <a:schemeClr val="tx1"/>
                </a:solidFill>
              </a:rPr>
              <a:t>        &lt;</a:t>
            </a:r>
            <a:r>
              <a:rPr lang="de-DE" sz="1078" dirty="0">
                <a:solidFill>
                  <a:srgbClr val="53954A"/>
                </a:solidFill>
              </a:rPr>
              <a:t>Entry</a:t>
            </a:r>
            <a:r>
              <a:rPr lang="de-DE" sz="1078" dirty="0">
                <a:solidFill>
                  <a:schemeClr val="tx1"/>
                </a:solidFill>
              </a:rPr>
              <a:t> </a:t>
            </a:r>
            <a:r>
              <a:rPr lang="de-DE" sz="1078" dirty="0" err="1">
                <a:solidFill>
                  <a:srgbClr val="654792"/>
                </a:solidFill>
              </a:rPr>
              <a:t>Placeholder</a:t>
            </a:r>
            <a:r>
              <a:rPr lang="de-DE" sz="1078" dirty="0">
                <a:solidFill>
                  <a:schemeClr val="tx1"/>
                </a:solidFill>
              </a:rPr>
              <a:t>=</a:t>
            </a:r>
            <a:r>
              <a:rPr lang="de-DE" sz="1078" dirty="0">
                <a:solidFill>
                  <a:srgbClr val="D53A05"/>
                </a:solidFill>
              </a:rPr>
              <a:t>"Username"</a:t>
            </a:r>
          </a:p>
          <a:p>
            <a:pPr marL="0" indent="0">
              <a:buNone/>
            </a:pPr>
            <a:r>
              <a:rPr lang="da-DK" sz="1078" dirty="0">
                <a:solidFill>
                  <a:schemeClr val="tx1"/>
                </a:solidFill>
              </a:rPr>
              <a:t>               </a:t>
            </a:r>
            <a:r>
              <a:rPr lang="da-DK" sz="1078" dirty="0" err="1">
                <a:solidFill>
                  <a:srgbClr val="654792"/>
                </a:solidFill>
              </a:rPr>
              <a:t>Text</a:t>
            </a:r>
            <a:r>
              <a:rPr lang="da-DK" sz="1078" dirty="0">
                <a:solidFill>
                  <a:schemeClr val="tx1"/>
                </a:solidFill>
              </a:rPr>
              <a:t>=</a:t>
            </a:r>
            <a:r>
              <a:rPr lang="da-DK" sz="1078" dirty="0">
                <a:solidFill>
                  <a:srgbClr val="D53A05"/>
                </a:solidFill>
              </a:rPr>
              <a:t>"{Binding </a:t>
            </a:r>
            <a:r>
              <a:rPr lang="da-DK" sz="1078" dirty="0" err="1">
                <a:solidFill>
                  <a:srgbClr val="D53A05"/>
                </a:solidFill>
              </a:rPr>
              <a:t>Username</a:t>
            </a:r>
            <a:r>
              <a:rPr lang="da-DK" sz="1078" dirty="0">
                <a:solidFill>
                  <a:srgbClr val="D53A05"/>
                </a:solidFill>
              </a:rPr>
              <a:t>}"</a:t>
            </a:r>
            <a:r>
              <a:rPr lang="da-DK" sz="1078" dirty="0">
                <a:solidFill>
                  <a:schemeClr val="tx1"/>
                </a:solidFill>
              </a:rPr>
              <a:t>/&gt;</a:t>
            </a:r>
          </a:p>
          <a:p>
            <a:pPr marL="0" indent="0">
              <a:buNone/>
            </a:pPr>
            <a:r>
              <a:rPr lang="da-DK" sz="1078" dirty="0">
                <a:solidFill>
                  <a:schemeClr val="tx1"/>
                </a:solidFill>
              </a:rPr>
              <a:t>        &lt;</a:t>
            </a:r>
            <a:r>
              <a:rPr lang="da-DK" sz="1078" dirty="0" err="1">
                <a:solidFill>
                  <a:srgbClr val="53954A"/>
                </a:solidFill>
              </a:rPr>
              <a:t>Entry</a:t>
            </a:r>
            <a:r>
              <a:rPr lang="da-DK" sz="1078" dirty="0">
                <a:solidFill>
                  <a:srgbClr val="53954A"/>
                </a:solidFill>
              </a:rPr>
              <a:t> </a:t>
            </a:r>
            <a:r>
              <a:rPr lang="da-DK" sz="1078" dirty="0">
                <a:solidFill>
                  <a:srgbClr val="654792"/>
                </a:solidFill>
              </a:rPr>
              <a:t>Placeholder</a:t>
            </a:r>
            <a:r>
              <a:rPr lang="da-DK" sz="1078" dirty="0">
                <a:solidFill>
                  <a:schemeClr val="tx1"/>
                </a:solidFill>
              </a:rPr>
              <a:t>=</a:t>
            </a:r>
            <a:r>
              <a:rPr lang="da-DK" sz="1078" dirty="0">
                <a:solidFill>
                  <a:srgbClr val="D53A05"/>
                </a:solidFill>
              </a:rPr>
              <a:t>"Password"</a:t>
            </a:r>
          </a:p>
          <a:p>
            <a:pPr marL="0" indent="0">
              <a:buNone/>
            </a:pPr>
            <a:r>
              <a:rPr lang="nl-NL" sz="1078" dirty="0">
                <a:solidFill>
                  <a:schemeClr val="tx1"/>
                </a:solidFill>
              </a:rPr>
              <a:t>               </a:t>
            </a:r>
            <a:r>
              <a:rPr lang="nl-NL" sz="1078" dirty="0" err="1">
                <a:solidFill>
                  <a:srgbClr val="654792"/>
                </a:solidFill>
              </a:rPr>
              <a:t>Text</a:t>
            </a:r>
            <a:r>
              <a:rPr lang="nl-NL" sz="1078" dirty="0">
                <a:solidFill>
                  <a:schemeClr val="tx1"/>
                </a:solidFill>
              </a:rPr>
              <a:t>=</a:t>
            </a:r>
            <a:r>
              <a:rPr lang="nl-NL" sz="1078" dirty="0">
                <a:solidFill>
                  <a:srgbClr val="D53A05"/>
                </a:solidFill>
              </a:rPr>
              <a:t>"{Binding Password}"</a:t>
            </a:r>
          </a:p>
          <a:p>
            <a:pPr marL="0" indent="0">
              <a:buNone/>
            </a:pPr>
            <a:r>
              <a:rPr lang="nl-NL" sz="1078" dirty="0">
                <a:solidFill>
                  <a:schemeClr val="tx1"/>
                </a:solidFill>
              </a:rPr>
              <a:t>               </a:t>
            </a:r>
            <a:r>
              <a:rPr lang="nl-NL" sz="1078" dirty="0" err="1">
                <a:solidFill>
                  <a:srgbClr val="654792"/>
                </a:solidFill>
              </a:rPr>
              <a:t>IsPassword</a:t>
            </a:r>
            <a:r>
              <a:rPr lang="nl-NL" sz="1078" dirty="0">
                <a:solidFill>
                  <a:schemeClr val="tx1"/>
                </a:solidFill>
              </a:rPr>
              <a:t>=</a:t>
            </a:r>
            <a:r>
              <a:rPr lang="nl-NL" sz="1078" dirty="0">
                <a:solidFill>
                  <a:srgbClr val="D53A05"/>
                </a:solidFill>
              </a:rPr>
              <a:t>"</a:t>
            </a:r>
            <a:r>
              <a:rPr lang="nl-NL" sz="1078" dirty="0" err="1">
                <a:solidFill>
                  <a:srgbClr val="D53A05"/>
                </a:solidFill>
              </a:rPr>
              <a:t>true</a:t>
            </a:r>
            <a:r>
              <a:rPr lang="nl-NL" sz="1078" dirty="0">
                <a:solidFill>
                  <a:srgbClr val="D53A05"/>
                </a:solidFill>
              </a:rPr>
              <a:t>"</a:t>
            </a:r>
            <a:r>
              <a:rPr lang="nl-NL" sz="1078" dirty="0">
                <a:solidFill>
                  <a:schemeClr val="tx1"/>
                </a:solidFill>
              </a:rPr>
              <a:t>/&gt;</a:t>
            </a:r>
          </a:p>
          <a:p>
            <a:pPr marL="0" indent="0">
              <a:buNone/>
            </a:pPr>
            <a:r>
              <a:rPr lang="nl-NL" sz="1078" dirty="0">
                <a:solidFill>
                  <a:schemeClr val="tx1"/>
                </a:solidFill>
              </a:rPr>
              <a:t>        &lt;</a:t>
            </a:r>
            <a:r>
              <a:rPr lang="nl-NL" sz="1078" dirty="0">
                <a:solidFill>
                  <a:srgbClr val="53954A"/>
                </a:solidFill>
              </a:rPr>
              <a:t>Button</a:t>
            </a:r>
            <a:r>
              <a:rPr lang="nl-NL" sz="1078" dirty="0">
                <a:solidFill>
                  <a:schemeClr val="tx1"/>
                </a:solidFill>
              </a:rPr>
              <a:t> </a:t>
            </a:r>
            <a:r>
              <a:rPr lang="nl-NL" sz="1078" dirty="0" err="1">
                <a:solidFill>
                  <a:srgbClr val="654792"/>
                </a:solidFill>
              </a:rPr>
              <a:t>Text</a:t>
            </a:r>
            <a:r>
              <a:rPr lang="nl-NL" sz="1078" dirty="0">
                <a:solidFill>
                  <a:schemeClr val="tx1"/>
                </a:solidFill>
              </a:rPr>
              <a:t>=</a:t>
            </a:r>
            <a:r>
              <a:rPr lang="nl-NL" sz="1078" dirty="0">
                <a:solidFill>
                  <a:srgbClr val="D53A05"/>
                </a:solidFill>
              </a:rPr>
              <a:t>"Login" </a:t>
            </a:r>
            <a:r>
              <a:rPr lang="nl-NL" sz="1078" dirty="0" err="1">
                <a:solidFill>
                  <a:srgbClr val="654792"/>
                </a:solidFill>
              </a:rPr>
              <a:t>TextColor</a:t>
            </a:r>
            <a:r>
              <a:rPr lang="nl-NL" sz="1078" dirty="0">
                <a:solidFill>
                  <a:schemeClr val="tx1"/>
                </a:solidFill>
              </a:rPr>
              <a:t>=</a:t>
            </a:r>
            <a:r>
              <a:rPr lang="nl-NL" sz="1078" dirty="0">
                <a:solidFill>
                  <a:srgbClr val="D53A05"/>
                </a:solidFill>
              </a:rPr>
              <a:t>"White"</a:t>
            </a:r>
          </a:p>
          <a:p>
            <a:pPr marL="0" indent="0">
              <a:buNone/>
            </a:pPr>
            <a:r>
              <a:rPr lang="en-US" sz="1078" dirty="0">
                <a:solidFill>
                  <a:schemeClr val="tx1"/>
                </a:solidFill>
              </a:rPr>
              <a:t>                </a:t>
            </a:r>
            <a:r>
              <a:rPr lang="en-US" sz="1078" dirty="0" err="1">
                <a:solidFill>
                  <a:srgbClr val="654792"/>
                </a:solidFill>
              </a:rPr>
              <a:t>BackgroundColor</a:t>
            </a:r>
            <a:r>
              <a:rPr lang="en-US" sz="1078" dirty="0">
                <a:solidFill>
                  <a:schemeClr val="tx1"/>
                </a:solidFill>
              </a:rPr>
              <a:t>=</a:t>
            </a:r>
            <a:r>
              <a:rPr lang="en-US" sz="1078" dirty="0">
                <a:solidFill>
                  <a:srgbClr val="D53A05"/>
                </a:solidFill>
              </a:rPr>
              <a:t>"#77D065"</a:t>
            </a:r>
          </a:p>
          <a:p>
            <a:pPr marL="0" indent="0">
              <a:buNone/>
            </a:pPr>
            <a:r>
              <a:rPr lang="en-US" sz="1078" dirty="0">
                <a:solidFill>
                  <a:schemeClr val="tx1"/>
                </a:solidFill>
              </a:rPr>
              <a:t>                </a:t>
            </a:r>
            <a:r>
              <a:rPr lang="en-US" sz="1078" dirty="0">
                <a:solidFill>
                  <a:srgbClr val="654792"/>
                </a:solidFill>
              </a:rPr>
              <a:t>Command</a:t>
            </a:r>
            <a:r>
              <a:rPr lang="en-US" sz="1078" dirty="0">
                <a:solidFill>
                  <a:schemeClr val="tx1"/>
                </a:solidFill>
              </a:rPr>
              <a:t>=</a:t>
            </a:r>
            <a:r>
              <a:rPr lang="en-US" sz="1078" dirty="0">
                <a:solidFill>
                  <a:srgbClr val="D53A05"/>
                </a:solidFill>
              </a:rPr>
              <a:t>"{Binding </a:t>
            </a:r>
            <a:r>
              <a:rPr lang="en-US" sz="1078" dirty="0" err="1">
                <a:solidFill>
                  <a:srgbClr val="D53A05"/>
                </a:solidFill>
              </a:rPr>
              <a:t>LoginCommand</a:t>
            </a:r>
            <a:r>
              <a:rPr lang="en-US" sz="1078" dirty="0">
                <a:solidFill>
                  <a:srgbClr val="D53A05"/>
                </a:solidFill>
              </a:rPr>
              <a:t>}"</a:t>
            </a:r>
            <a:r>
              <a:rPr lang="en-US" sz="1078" dirty="0">
                <a:solidFill>
                  <a:schemeClr val="tx1"/>
                </a:solidFill>
              </a:rPr>
              <a:t>/&gt;</a:t>
            </a:r>
          </a:p>
          <a:p>
            <a:pPr marL="0" indent="0">
              <a:buNone/>
            </a:pPr>
            <a:r>
              <a:rPr lang="en-US" sz="1078" dirty="0">
                <a:solidFill>
                  <a:schemeClr val="tx1"/>
                </a:solidFill>
              </a:rPr>
              <a:t>    &lt;/</a:t>
            </a:r>
            <a:r>
              <a:rPr lang="en-US" sz="1078" dirty="0" err="1">
                <a:solidFill>
                  <a:srgbClr val="53954A"/>
                </a:solidFill>
              </a:rPr>
              <a:t>StackLayout</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chemeClr val="tx1"/>
                </a:solidFill>
              </a:rPr>
              <a:t>&gt;</a:t>
            </a:r>
          </a:p>
          <a:p>
            <a:pPr marL="0" indent="0">
              <a:buNone/>
            </a:pPr>
            <a:r>
              <a:rPr lang="en-US" sz="1078" dirty="0">
                <a:solidFill>
                  <a:schemeClr val="tx1"/>
                </a:solidFill>
              </a:rPr>
              <a:t>&lt;</a:t>
            </a:r>
            <a:r>
              <a:rPr lang="en-US" sz="1078" dirty="0" err="1">
                <a:solidFill>
                  <a:srgbClr val="53954A"/>
                </a:solidFill>
              </a:rPr>
              <a:t>ContentPage</a:t>
            </a:r>
            <a:r>
              <a:rPr lang="en-US" sz="1078" dirty="0">
                <a:solidFill>
                  <a:srgbClr val="53954A"/>
                </a:solidFill>
              </a:rPr>
              <a:t> </a:t>
            </a:r>
            <a:r>
              <a:rPr lang="en-US" sz="1078" dirty="0">
                <a:solidFill>
                  <a:srgbClr val="654792"/>
                </a:solidFill>
              </a:rPr>
              <a:t>Title</a:t>
            </a:r>
            <a:r>
              <a:rPr lang="en-US" sz="1078" dirty="0">
                <a:solidFill>
                  <a:schemeClr val="tx1"/>
                </a:solidFill>
              </a:rPr>
              <a:t>=</a:t>
            </a:r>
            <a:r>
              <a:rPr lang="en-US" sz="1078" dirty="0">
                <a:solidFill>
                  <a:srgbClr val="D53A05"/>
                </a:solidFill>
              </a:rPr>
              <a:t>"Settings" </a:t>
            </a:r>
            <a:r>
              <a:rPr lang="en-US" sz="1078" dirty="0">
                <a:solidFill>
                  <a:srgbClr val="654792"/>
                </a:solidFill>
              </a:rPr>
              <a:t>Icon</a:t>
            </a:r>
            <a:r>
              <a:rPr lang="en-US" sz="1078" dirty="0">
                <a:solidFill>
                  <a:schemeClr val="tx1"/>
                </a:solidFill>
              </a:rPr>
              <a:t>=</a:t>
            </a:r>
            <a:r>
              <a:rPr lang="en-US" sz="1078" dirty="0">
                <a:solidFill>
                  <a:srgbClr val="D53A05"/>
                </a:solidFill>
              </a:rPr>
              <a:t>"</a:t>
            </a:r>
            <a:r>
              <a:rPr lang="en-US" sz="1078" dirty="0" err="1">
                <a:solidFill>
                  <a:srgbClr val="D53A05"/>
                </a:solidFill>
              </a:rPr>
              <a:t>Settings.png</a:t>
            </a:r>
            <a:r>
              <a:rPr lang="en-US" sz="1078" dirty="0">
                <a:solidFill>
                  <a:srgbClr val="D53A05"/>
                </a:solidFill>
              </a:rPr>
              <a:t>"</a:t>
            </a:r>
            <a:r>
              <a:rPr lang="en-US" sz="1078" dirty="0">
                <a:solidFill>
                  <a:schemeClr val="tx1"/>
                </a:solidFill>
              </a:rPr>
              <a:t>&gt;</a:t>
            </a:r>
          </a:p>
          <a:p>
            <a:pPr marL="0" indent="0">
              <a:buNone/>
            </a:pPr>
            <a:r>
              <a:rPr lang="fi-FI" sz="1078" dirty="0">
                <a:solidFill>
                  <a:srgbClr val="848684"/>
                </a:solidFill>
              </a:rPr>
              <a:t>    &lt;!-- </a:t>
            </a:r>
            <a:r>
              <a:rPr lang="fi-FI" sz="1078" dirty="0" err="1">
                <a:solidFill>
                  <a:srgbClr val="848684"/>
                </a:solidFill>
              </a:rPr>
              <a:t>Settings</a:t>
            </a:r>
            <a:r>
              <a:rPr lang="fi-FI" sz="1078" dirty="0">
                <a:solidFill>
                  <a:srgbClr val="848684"/>
                </a:solidFill>
              </a:rPr>
              <a:t> --&gt;</a:t>
            </a:r>
          </a:p>
          <a:p>
            <a:pPr marL="0" indent="0">
              <a:buNone/>
            </a:pPr>
            <a:r>
              <a:rPr lang="fi-FI" sz="1078" dirty="0">
                <a:solidFill>
                  <a:schemeClr val="tx1"/>
                </a:solidFill>
              </a:rPr>
              <a:t>&lt;/</a:t>
            </a:r>
            <a:r>
              <a:rPr lang="fi-FI" sz="1078" dirty="0" err="1">
                <a:solidFill>
                  <a:srgbClr val="53954A"/>
                </a:solidFill>
              </a:rPr>
              <a:t>ContentPage</a:t>
            </a:r>
            <a:r>
              <a:rPr lang="fi-FI" sz="1078" dirty="0">
                <a:solidFill>
                  <a:schemeClr val="tx1"/>
                </a:solidFill>
              </a:rPr>
              <a:t>&gt;</a:t>
            </a:r>
          </a:p>
          <a:p>
            <a:pPr marL="0" indent="0">
              <a:buNone/>
            </a:pPr>
            <a:r>
              <a:rPr lang="fi-FI" sz="1078" dirty="0">
                <a:solidFill>
                  <a:schemeClr val="tx1"/>
                </a:solidFill>
              </a:rPr>
              <a:t>&lt;/</a:t>
            </a:r>
            <a:r>
              <a:rPr lang="fi-FI" sz="1078" dirty="0">
                <a:solidFill>
                  <a:srgbClr val="53954A"/>
                </a:solidFill>
              </a:rPr>
              <a:t>TabbedPage</a:t>
            </a:r>
            <a:r>
              <a:rPr lang="fi-FI" sz="1078" dirty="0">
                <a:solidFill>
                  <a:schemeClr val="tx1"/>
                </a:solidFill>
              </a:rPr>
              <a:t>.Children&gt;</a:t>
            </a:r>
          </a:p>
          <a:p>
            <a:pPr marL="0" indent="0">
              <a:buNone/>
            </a:pPr>
            <a:r>
              <a:rPr lang="fi-FI" sz="1078">
                <a:solidFill>
                  <a:schemeClr val="tx1"/>
                </a:solidFill>
              </a:rPr>
              <a:t>&lt;/</a:t>
            </a:r>
            <a:r>
              <a:rPr lang="fi-FI" sz="1078">
                <a:solidFill>
                  <a:srgbClr val="53954A"/>
                </a:solidFill>
              </a:rPr>
              <a:t>TabbedPage</a:t>
            </a:r>
            <a:r>
              <a:rPr lang="fi-FI" sz="1078">
                <a:solidFill>
                  <a:schemeClr val="tx1"/>
                </a:solidFill>
              </a:rPr>
              <a:t>&gt;</a:t>
            </a:r>
            <a:endParaRPr lang="en-US" sz="1078" dirty="0">
              <a:solidFill>
                <a:schemeClr val="tx1"/>
              </a:solidFill>
            </a:endParaRPr>
          </a:p>
          <a:p>
            <a:pPr marL="0" indent="0">
              <a:buNone/>
            </a:pPr>
            <a:endParaRPr lang="en-US" sz="1078" dirty="0">
              <a:solidFill>
                <a:schemeClr val="tx1"/>
              </a:solidFill>
            </a:endParaRPr>
          </a:p>
        </p:txBody>
      </p:sp>
      <p:sp>
        <p:nvSpPr>
          <p:cNvPr id="3" name="Title 2"/>
          <p:cNvSpPr>
            <a:spLocks noGrp="1"/>
          </p:cNvSpPr>
          <p:nvPr>
            <p:ph type="title"/>
          </p:nvPr>
        </p:nvSpPr>
        <p:spPr/>
        <p:txBody>
          <a:bodyPr/>
          <a:lstStyle/>
          <a:p>
            <a:r>
              <a:rPr lang="en-US" dirty="0"/>
              <a:t>UI </a:t>
            </a:r>
            <a:r>
              <a:rPr lang="en-US" dirty="0" err="1"/>
              <a:t>Nativa</a:t>
            </a:r>
            <a:r>
              <a:rPr lang="en-US" dirty="0"/>
              <a:t> </a:t>
            </a:r>
            <a:r>
              <a:rPr lang="en-US" dirty="0" err="1"/>
              <a:t>desde</a:t>
            </a:r>
            <a:r>
              <a:rPr lang="en-US" dirty="0"/>
              <a:t> </a:t>
            </a:r>
            <a:r>
              <a:rPr lang="en-US" dirty="0" err="1"/>
              <a:t>código</a:t>
            </a:r>
            <a:r>
              <a:rPr lang="en-US" dirty="0"/>
              <a:t> </a:t>
            </a:r>
            <a:r>
              <a:rPr lang="en-US" dirty="0" err="1"/>
              <a:t>compartido</a:t>
            </a:r>
            <a:endParaRPr lang="en-US" dirty="0"/>
          </a:p>
        </p:txBody>
      </p:sp>
      <p:sp>
        <p:nvSpPr>
          <p:cNvPr id="15" name="Left Brace 14"/>
          <p:cNvSpPr/>
          <p:nvPr/>
        </p:nvSpPr>
        <p:spPr>
          <a:xfrm>
            <a:off x="5776960" y="1519429"/>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pic>
        <p:nvPicPr>
          <p:cNvPr id="1026" name="Picture 2" descr="https://www.xamstatic.com/dist/images/pages/forms/example-app-tjdLiOY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26" y="1884067"/>
            <a:ext cx="5447600" cy="3486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71601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5" y="2029384"/>
            <a:ext cx="4277104" cy="2799232"/>
          </a:xfrm>
        </p:spPr>
        <p:txBody>
          <a:bodyPr/>
          <a:lstStyle/>
          <a:p>
            <a:r>
              <a:rPr lang="en-US" dirty="0" err="1"/>
              <a:t>Xamarin.Forms</a:t>
            </a:r>
            <a:br>
              <a:rPr lang="en-US"/>
            </a:br>
            <a:br>
              <a:rPr lang="en-US" dirty="0"/>
            </a:br>
            <a:r>
              <a:rPr lang="en-US" dirty="0"/>
              <a:t>Demo</a:t>
            </a:r>
          </a:p>
        </p:txBody>
      </p:sp>
    </p:spTree>
    <p:extLst>
      <p:ext uri="{BB962C8B-B14F-4D97-AF65-F5344CB8AC3E}">
        <p14:creationId xmlns:p14="http://schemas.microsoft.com/office/powerpoint/2010/main" val="205666515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9990015" cy="2799232"/>
          </a:xfrm>
        </p:spPr>
        <p:txBody>
          <a:bodyPr/>
          <a:lstStyle/>
          <a:p>
            <a:r>
              <a:rPr lang="en-US" dirty="0" err="1"/>
              <a:t>Últimas</a:t>
            </a:r>
            <a:r>
              <a:rPr lang="en-US" dirty="0"/>
              <a:t> </a:t>
            </a:r>
            <a:r>
              <a:rPr lang="en-US" dirty="0" err="1"/>
              <a:t>novedades</a:t>
            </a:r>
            <a:r>
              <a:rPr lang="en-US" dirty="0"/>
              <a:t> </a:t>
            </a:r>
            <a:r>
              <a:rPr lang="en-US" dirty="0" err="1"/>
              <a:t>en</a:t>
            </a:r>
            <a:br>
              <a:rPr lang="en-US" dirty="0"/>
            </a:br>
            <a:r>
              <a:rPr lang="en-US" dirty="0"/>
              <a:t>Xamarin.Forms</a:t>
            </a:r>
          </a:p>
        </p:txBody>
      </p:sp>
    </p:spTree>
    <p:extLst>
      <p:ext uri="{BB962C8B-B14F-4D97-AF65-F5344CB8AC3E}">
        <p14:creationId xmlns:p14="http://schemas.microsoft.com/office/powerpoint/2010/main" val="37379923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1 </a:t>
            </a:r>
            <a:r>
              <a:rPr lang="en-US" dirty="0" err="1"/>
              <a:t>año</a:t>
            </a:r>
            <a:r>
              <a:rPr lang="en-US" dirty="0"/>
              <a:t> Open Source!</a:t>
            </a:r>
          </a:p>
        </p:txBody>
      </p:sp>
    </p:spTree>
    <p:extLst>
      <p:ext uri="{BB962C8B-B14F-4D97-AF65-F5344CB8AC3E}">
        <p14:creationId xmlns:p14="http://schemas.microsoft.com/office/powerpoint/2010/main" val="395163199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905094"/>
            <a:ext cx="11653523" cy="3896644"/>
          </a:xfrm>
        </p:spPr>
        <p:txBody>
          <a:bodyPr/>
          <a:lstStyle/>
          <a:p>
            <a:r>
              <a:rPr lang="en-US" dirty="0"/>
              <a:t>Roadmap </a:t>
            </a:r>
            <a:r>
              <a:rPr lang="en-US" dirty="0" err="1"/>
              <a:t>público</a:t>
            </a:r>
            <a:r>
              <a:rPr lang="en-US" dirty="0"/>
              <a:t>: aka.ms/xfroadmap</a:t>
            </a:r>
          </a:p>
          <a:p>
            <a:r>
              <a:rPr lang="en-US" dirty="0"/>
              <a:t>70 </a:t>
            </a:r>
            <a:r>
              <a:rPr lang="en-US" dirty="0" err="1"/>
              <a:t>contribuidores</a:t>
            </a:r>
            <a:endParaRPr lang="en-US" dirty="0"/>
          </a:p>
          <a:p>
            <a:r>
              <a:rPr lang="en-US" dirty="0"/>
              <a:t>700 merged pull requests</a:t>
            </a:r>
          </a:p>
          <a:p>
            <a:r>
              <a:rPr lang="en-US" dirty="0"/>
              <a:t>37 </a:t>
            </a:r>
            <a:r>
              <a:rPr lang="en-US" dirty="0" err="1"/>
              <a:t>propuestas</a:t>
            </a:r>
            <a:endParaRPr lang="en-US" dirty="0"/>
          </a:p>
          <a:p>
            <a:endParaRPr lang="en-US" dirty="0"/>
          </a:p>
        </p:txBody>
      </p:sp>
      <p:sp>
        <p:nvSpPr>
          <p:cNvPr id="2" name="Title 1"/>
          <p:cNvSpPr>
            <a:spLocks noGrp="1"/>
          </p:cNvSpPr>
          <p:nvPr>
            <p:ph type="title"/>
          </p:nvPr>
        </p:nvSpPr>
        <p:spPr/>
        <p:txBody>
          <a:bodyPr/>
          <a:lstStyle/>
          <a:p>
            <a:r>
              <a:rPr lang="en-US" dirty="0" err="1"/>
              <a:t>Comunidad</a:t>
            </a:r>
            <a:endParaRPr lang="en-US" sz="3921" dirty="0">
              <a:gradFill>
                <a:gsLst>
                  <a:gs pos="10101">
                    <a:schemeClr val="tx1"/>
                  </a:gs>
                  <a:gs pos="54000">
                    <a:schemeClr val="tx1"/>
                  </a:gs>
                </a:gsLst>
                <a:lin ang="5400000" scaled="0"/>
              </a:gradFill>
            </a:endParaRPr>
          </a:p>
        </p:txBody>
      </p:sp>
      <p:pic>
        <p:nvPicPr>
          <p:cNvPr id="4" name="Picture 3"/>
          <p:cNvPicPr>
            <a:picLocks noChangeAspect="1"/>
          </p:cNvPicPr>
          <p:nvPr/>
        </p:nvPicPr>
        <p:blipFill>
          <a:blip r:embed="rId3"/>
          <a:stretch>
            <a:fillRect/>
          </a:stretch>
        </p:blipFill>
        <p:spPr>
          <a:xfrm>
            <a:off x="5797192" y="3727809"/>
            <a:ext cx="6281213" cy="3019776"/>
          </a:xfrm>
          <a:prstGeom prst="rect">
            <a:avLst/>
          </a:prstGeom>
        </p:spPr>
      </p:pic>
    </p:spTree>
    <p:extLst>
      <p:ext uri="{BB962C8B-B14F-4D97-AF65-F5344CB8AC3E}">
        <p14:creationId xmlns:p14="http://schemas.microsoft.com/office/powerpoint/2010/main" val="129134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76817"/>
            <a:ext cx="11655840" cy="899537"/>
          </a:xfrm>
        </p:spPr>
        <p:txBody>
          <a:bodyPr/>
          <a:lstStyle/>
          <a:p>
            <a:r>
              <a:rPr lang="en-US" sz="3921" dirty="0" err="1">
                <a:gradFill>
                  <a:gsLst>
                    <a:gs pos="10101">
                      <a:schemeClr val="tx1"/>
                    </a:gs>
                    <a:gs pos="54000">
                      <a:schemeClr val="tx1"/>
                    </a:gs>
                  </a:gsLst>
                  <a:lin ang="5400000" scaled="0"/>
                </a:gradFill>
              </a:rPr>
              <a:t>Características</a:t>
            </a:r>
            <a:r>
              <a:rPr lang="en-US" sz="3921" dirty="0">
                <a:gradFill>
                  <a:gsLst>
                    <a:gs pos="10101">
                      <a:schemeClr val="tx1"/>
                    </a:gs>
                    <a:gs pos="54000">
                      <a:schemeClr val="tx1"/>
                    </a:gs>
                  </a:gsLst>
                  <a:lin ang="5400000" scaled="0"/>
                </a:gradFill>
              </a:rPr>
              <a:t> &amp; </a:t>
            </a:r>
            <a:r>
              <a:rPr lang="en-US" sz="3921" dirty="0" err="1">
                <a:gradFill>
                  <a:gsLst>
                    <a:gs pos="10101">
                      <a:schemeClr val="tx1"/>
                    </a:gs>
                    <a:gs pos="54000">
                      <a:schemeClr val="tx1"/>
                    </a:gs>
                  </a:gsLst>
                  <a:lin ang="5400000" scaled="0"/>
                </a:gradFill>
              </a:rPr>
              <a:t>novedades</a:t>
            </a:r>
            <a:endParaRPr lang="en-US" sz="3921" dirty="0">
              <a:gradFill>
                <a:gsLst>
                  <a:gs pos="10101">
                    <a:schemeClr val="tx1"/>
                  </a:gs>
                  <a:gs pos="54000">
                    <a:schemeClr val="tx1"/>
                  </a:gs>
                </a:gsLst>
                <a:lin ang="5400000" scaled="0"/>
              </a:gradFill>
            </a:endParaRPr>
          </a:p>
        </p:txBody>
      </p:sp>
      <p:sp>
        <p:nvSpPr>
          <p:cNvPr id="7" name="Title 1"/>
          <p:cNvSpPr txBox="1">
            <a:spLocks/>
          </p:cNvSpPr>
          <p:nvPr/>
        </p:nvSpPr>
        <p:spPr>
          <a:xfrm>
            <a:off x="2883811" y="4026617"/>
            <a:ext cx="1269935" cy="373510"/>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14367">
              <a:defRPr/>
            </a:pPr>
            <a:r>
              <a:rPr lang="en-US" sz="1568" spc="-100" dirty="0">
                <a:gradFill>
                  <a:gsLst>
                    <a:gs pos="1250">
                      <a:srgbClr val="505050"/>
                    </a:gs>
                    <a:gs pos="100000">
                      <a:srgbClr val="505050"/>
                    </a:gs>
                  </a:gsLst>
                  <a:lin ang="5400000" scaled="0"/>
                </a:gradFill>
                <a:latin typeface="Segoe UI Light"/>
              </a:rPr>
              <a:t>Themes</a:t>
            </a:r>
            <a:endParaRPr lang="en-US" sz="1568" spc="-100" dirty="0">
              <a:gradFill>
                <a:gsLst>
                  <a:gs pos="10101">
                    <a:srgbClr val="505050"/>
                  </a:gs>
                  <a:gs pos="54000">
                    <a:srgbClr val="505050"/>
                  </a:gs>
                </a:gsLst>
                <a:lin ang="5400000" scaled="0"/>
              </a:gradFill>
              <a:latin typeface="Segoe UI Light"/>
            </a:endParaRPr>
          </a:p>
        </p:txBody>
      </p:sp>
      <p:sp>
        <p:nvSpPr>
          <p:cNvPr id="8" name="Title 1"/>
          <p:cNvSpPr txBox="1">
            <a:spLocks/>
          </p:cNvSpPr>
          <p:nvPr/>
        </p:nvSpPr>
        <p:spPr>
          <a:xfrm>
            <a:off x="993281" y="4620266"/>
            <a:ext cx="1269935" cy="373510"/>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14367">
              <a:defRPr/>
            </a:pPr>
            <a:r>
              <a:rPr lang="en-US" sz="1568" spc="-100" dirty="0">
                <a:gradFill>
                  <a:gsLst>
                    <a:gs pos="1250">
                      <a:srgbClr val="505050"/>
                    </a:gs>
                    <a:gs pos="100000">
                      <a:srgbClr val="505050"/>
                    </a:gs>
                  </a:gsLst>
                  <a:lin ang="5400000" scaled="0"/>
                </a:gradFill>
                <a:latin typeface="Segoe UI Light"/>
              </a:rPr>
              <a:t>Deep Linking</a:t>
            </a:r>
            <a:endParaRPr lang="en-US" sz="1568" spc="-100" dirty="0">
              <a:gradFill>
                <a:gsLst>
                  <a:gs pos="10101">
                    <a:srgbClr val="505050"/>
                  </a:gs>
                  <a:gs pos="54000">
                    <a:srgbClr val="505050"/>
                  </a:gs>
                </a:gsLst>
                <a:lin ang="5400000" scaled="0"/>
              </a:gradFill>
              <a:latin typeface="Segoe UI Light"/>
            </a:endParaRPr>
          </a:p>
        </p:txBody>
      </p:sp>
      <p:sp>
        <p:nvSpPr>
          <p:cNvPr id="9" name="Title 1"/>
          <p:cNvSpPr txBox="1">
            <a:spLocks/>
          </p:cNvSpPr>
          <p:nvPr/>
        </p:nvSpPr>
        <p:spPr>
          <a:xfrm>
            <a:off x="2248844" y="4996408"/>
            <a:ext cx="1269935" cy="373510"/>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14367">
              <a:defRPr/>
            </a:pPr>
            <a:r>
              <a:rPr lang="en-US" sz="1568" spc="-100" dirty="0">
                <a:gradFill>
                  <a:gsLst>
                    <a:gs pos="1250">
                      <a:srgbClr val="505050"/>
                    </a:gs>
                    <a:gs pos="100000">
                      <a:srgbClr val="505050"/>
                    </a:gs>
                  </a:gsLst>
                  <a:lin ang="5400000" scaled="0"/>
                </a:gradFill>
                <a:latin typeface="Segoe UI Light"/>
              </a:rPr>
              <a:t>Styles</a:t>
            </a:r>
            <a:endParaRPr lang="en-US" sz="1568" spc="-100" dirty="0">
              <a:gradFill>
                <a:gsLst>
                  <a:gs pos="10101">
                    <a:srgbClr val="505050"/>
                  </a:gs>
                  <a:gs pos="54000">
                    <a:srgbClr val="505050"/>
                  </a:gs>
                </a:gsLst>
                <a:lin ang="5400000" scaled="0"/>
              </a:gradFill>
              <a:latin typeface="Segoe UI Light"/>
            </a:endParaRPr>
          </a:p>
        </p:txBody>
      </p:sp>
      <p:sp>
        <p:nvSpPr>
          <p:cNvPr id="10" name="Title 1"/>
          <p:cNvSpPr txBox="1">
            <a:spLocks/>
          </p:cNvSpPr>
          <p:nvPr/>
        </p:nvSpPr>
        <p:spPr>
          <a:xfrm>
            <a:off x="6992425" y="4269220"/>
            <a:ext cx="3659212" cy="373510"/>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14367">
              <a:defRPr/>
            </a:pPr>
            <a:r>
              <a:rPr lang="en-US" sz="2549" spc="-100" dirty="0">
                <a:gradFill>
                  <a:gsLst>
                    <a:gs pos="1250">
                      <a:srgbClr val="505050"/>
                    </a:gs>
                    <a:gs pos="100000">
                      <a:srgbClr val="505050"/>
                    </a:gs>
                  </a:gsLst>
                  <a:lin ang="5400000" scaled="0"/>
                </a:gradFill>
                <a:latin typeface="Segoe UI Light"/>
              </a:rPr>
              <a:t>Embedded Native Controls</a:t>
            </a:r>
            <a:endParaRPr lang="en-US" sz="2549" spc="-100" dirty="0">
              <a:gradFill>
                <a:gsLst>
                  <a:gs pos="10101">
                    <a:srgbClr val="505050"/>
                  </a:gs>
                  <a:gs pos="54000">
                    <a:srgbClr val="505050"/>
                  </a:gs>
                </a:gsLst>
                <a:lin ang="5400000" scaled="0"/>
              </a:gradFill>
              <a:latin typeface="Segoe UI Light"/>
            </a:endParaRPr>
          </a:p>
        </p:txBody>
      </p:sp>
      <p:sp>
        <p:nvSpPr>
          <p:cNvPr id="11" name="Title 1"/>
          <p:cNvSpPr txBox="1">
            <a:spLocks/>
          </p:cNvSpPr>
          <p:nvPr/>
        </p:nvSpPr>
        <p:spPr>
          <a:xfrm>
            <a:off x="792153" y="3759844"/>
            <a:ext cx="1718148"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macOS</a:t>
            </a:r>
            <a:r>
              <a:rPr lang="en-US" sz="1568" dirty="0">
                <a:solidFill>
                  <a:srgbClr val="505050"/>
                </a:solidFill>
                <a:latin typeface="Segoe UI Light"/>
              </a:rPr>
              <a:t> Preview</a:t>
            </a:r>
            <a:endParaRPr lang="en-US" sz="1568" dirty="0">
              <a:gradFill>
                <a:gsLst>
                  <a:gs pos="10101">
                    <a:srgbClr val="505050"/>
                  </a:gs>
                  <a:gs pos="54000">
                    <a:srgbClr val="505050"/>
                  </a:gs>
                </a:gsLst>
                <a:lin ang="5400000" scaled="0"/>
              </a:gradFill>
              <a:latin typeface="Segoe UI Light"/>
            </a:endParaRPr>
          </a:p>
        </p:txBody>
      </p:sp>
      <p:sp>
        <p:nvSpPr>
          <p:cNvPr id="12" name="Title 1"/>
          <p:cNvSpPr txBox="1">
            <a:spLocks/>
          </p:cNvSpPr>
          <p:nvPr/>
        </p:nvSpPr>
        <p:spPr>
          <a:xfrm>
            <a:off x="5699512" y="3124399"/>
            <a:ext cx="3406543"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Enhanced </a:t>
            </a:r>
            <a:r>
              <a:rPr lang="en-US" sz="1568" dirty="0" err="1">
                <a:solidFill>
                  <a:srgbClr val="505050"/>
                </a:solidFill>
                <a:latin typeface="Segoe UI Light"/>
              </a:rPr>
              <a:t>GestureRecognizers</a:t>
            </a:r>
            <a:endParaRPr lang="en-US" sz="1568" dirty="0">
              <a:gradFill>
                <a:gsLst>
                  <a:gs pos="10101">
                    <a:srgbClr val="505050"/>
                  </a:gs>
                  <a:gs pos="54000">
                    <a:srgbClr val="505050"/>
                  </a:gs>
                </a:gsLst>
                <a:lin ang="5400000" scaled="0"/>
              </a:gradFill>
              <a:latin typeface="Segoe UI Light"/>
            </a:endParaRPr>
          </a:p>
        </p:txBody>
      </p:sp>
      <p:sp>
        <p:nvSpPr>
          <p:cNvPr id="13" name="Title 1"/>
          <p:cNvSpPr txBox="1">
            <a:spLocks/>
          </p:cNvSpPr>
          <p:nvPr/>
        </p:nvSpPr>
        <p:spPr>
          <a:xfrm>
            <a:off x="3780236" y="5894168"/>
            <a:ext cx="2689274"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2353" dirty="0">
                <a:gradFill>
                  <a:gsLst>
                    <a:gs pos="10101">
                      <a:srgbClr val="505050"/>
                    </a:gs>
                    <a:gs pos="54000">
                      <a:srgbClr val="505050"/>
                    </a:gs>
                  </a:gsLst>
                  <a:lin ang="5400000" scaled="0"/>
                </a:gradFill>
                <a:latin typeface="Segoe UI Light"/>
              </a:rPr>
              <a:t>Accessibility</a:t>
            </a:r>
          </a:p>
        </p:txBody>
      </p:sp>
      <p:sp>
        <p:nvSpPr>
          <p:cNvPr id="14" name="Title 1"/>
          <p:cNvSpPr txBox="1">
            <a:spLocks/>
          </p:cNvSpPr>
          <p:nvPr/>
        </p:nvSpPr>
        <p:spPr>
          <a:xfrm>
            <a:off x="7709693" y="2546710"/>
            <a:ext cx="2763977"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Android Support Libraries</a:t>
            </a:r>
            <a:endParaRPr lang="en-US" sz="1568" dirty="0">
              <a:gradFill>
                <a:gsLst>
                  <a:gs pos="10101">
                    <a:srgbClr val="505050"/>
                  </a:gs>
                  <a:gs pos="54000">
                    <a:srgbClr val="505050"/>
                  </a:gs>
                </a:gsLst>
                <a:lin ang="5400000" scaled="0"/>
              </a:gradFill>
              <a:latin typeface="Segoe UI Light"/>
            </a:endParaRPr>
          </a:p>
        </p:txBody>
      </p:sp>
      <p:sp>
        <p:nvSpPr>
          <p:cNvPr id="15" name="Title 1"/>
          <p:cNvSpPr txBox="1">
            <a:spLocks/>
          </p:cNvSpPr>
          <p:nvPr/>
        </p:nvSpPr>
        <p:spPr>
          <a:xfrm>
            <a:off x="9382891" y="5819466"/>
            <a:ext cx="2315764"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PlatformSpecifics</a:t>
            </a:r>
            <a:endParaRPr lang="en-US" sz="1568" dirty="0">
              <a:gradFill>
                <a:gsLst>
                  <a:gs pos="10101">
                    <a:srgbClr val="505050"/>
                  </a:gs>
                  <a:gs pos="54000">
                    <a:srgbClr val="505050"/>
                  </a:gs>
                </a:gsLst>
                <a:lin ang="5400000" scaled="0"/>
              </a:gradFill>
              <a:latin typeface="Segoe UI Light"/>
            </a:endParaRPr>
          </a:p>
        </p:txBody>
      </p:sp>
      <p:sp>
        <p:nvSpPr>
          <p:cNvPr id="16" name="Title 1"/>
          <p:cNvSpPr txBox="1">
            <a:spLocks/>
          </p:cNvSpPr>
          <p:nvPr/>
        </p:nvSpPr>
        <p:spPr>
          <a:xfrm>
            <a:off x="9870651" y="4923042"/>
            <a:ext cx="126993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Fast Scroll</a:t>
            </a:r>
            <a:endParaRPr lang="en-US" sz="1568" dirty="0">
              <a:gradFill>
                <a:gsLst>
                  <a:gs pos="10101">
                    <a:srgbClr val="505050"/>
                  </a:gs>
                  <a:gs pos="54000">
                    <a:srgbClr val="505050"/>
                  </a:gs>
                </a:gsLst>
                <a:lin ang="5400000" scaled="0"/>
              </a:gradFill>
              <a:latin typeface="Segoe UI Light"/>
            </a:endParaRPr>
          </a:p>
        </p:txBody>
      </p:sp>
      <p:sp>
        <p:nvSpPr>
          <p:cNvPr id="17" name="Title 1"/>
          <p:cNvSpPr txBox="1">
            <a:spLocks/>
          </p:cNvSpPr>
          <p:nvPr/>
        </p:nvSpPr>
        <p:spPr>
          <a:xfrm>
            <a:off x="6234327" y="5314509"/>
            <a:ext cx="2950732"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NavigationPage</a:t>
            </a:r>
            <a:r>
              <a:rPr lang="en-US" sz="1568" dirty="0">
                <a:solidFill>
                  <a:srgbClr val="505050"/>
                </a:solidFill>
                <a:latin typeface="Segoe UI Light"/>
              </a:rPr>
              <a:t> Translucency</a:t>
            </a:r>
            <a:endParaRPr lang="en-US" sz="1568" dirty="0">
              <a:gradFill>
                <a:gsLst>
                  <a:gs pos="10101">
                    <a:srgbClr val="505050"/>
                  </a:gs>
                  <a:gs pos="54000">
                    <a:srgbClr val="505050"/>
                  </a:gs>
                </a:gsLst>
                <a:lin ang="5400000" scaled="0"/>
              </a:gradFill>
              <a:latin typeface="Segoe UI Light"/>
            </a:endParaRPr>
          </a:p>
        </p:txBody>
      </p:sp>
      <p:sp>
        <p:nvSpPr>
          <p:cNvPr id="18" name="Title 1"/>
          <p:cNvSpPr txBox="1">
            <a:spLocks/>
          </p:cNvSpPr>
          <p:nvPr/>
        </p:nvSpPr>
        <p:spPr>
          <a:xfrm>
            <a:off x="9515816" y="3529823"/>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Blur Behind</a:t>
            </a:r>
            <a:endParaRPr lang="en-US" sz="1568" dirty="0">
              <a:gradFill>
                <a:gsLst>
                  <a:gs pos="10101">
                    <a:srgbClr val="505050"/>
                  </a:gs>
                  <a:gs pos="54000">
                    <a:srgbClr val="505050"/>
                  </a:gs>
                </a:gsLst>
                <a:lin ang="5400000" scaled="0"/>
              </a:gradFill>
              <a:latin typeface="Segoe UI Light"/>
            </a:endParaRPr>
          </a:p>
        </p:txBody>
      </p:sp>
      <p:sp>
        <p:nvSpPr>
          <p:cNvPr id="19" name="Title 1"/>
          <p:cNvSpPr txBox="1">
            <a:spLocks/>
          </p:cNvSpPr>
          <p:nvPr/>
        </p:nvSpPr>
        <p:spPr>
          <a:xfrm>
            <a:off x="3705534" y="4736286"/>
            <a:ext cx="2614572"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FFFFFF"/>
                </a:solidFill>
                <a:latin typeface="Segoe UI Light"/>
              </a:rPr>
              <a:t>.</a:t>
            </a:r>
            <a:r>
              <a:rPr lang="en-US" sz="1568" dirty="0" err="1">
                <a:solidFill>
                  <a:srgbClr val="FFFFFF"/>
                </a:solidFill>
                <a:latin typeface="Segoe UI Light"/>
              </a:rPr>
              <a:t>netstandard</a:t>
            </a:r>
            <a:r>
              <a:rPr lang="en-US" sz="1568" dirty="0">
                <a:solidFill>
                  <a:srgbClr val="FFFFFF"/>
                </a:solidFill>
                <a:latin typeface="Segoe UI Light"/>
              </a:rPr>
              <a:t> support</a:t>
            </a:r>
          </a:p>
        </p:txBody>
      </p:sp>
      <p:sp>
        <p:nvSpPr>
          <p:cNvPr id="20" name="Title 1"/>
          <p:cNvSpPr txBox="1">
            <a:spLocks/>
          </p:cNvSpPr>
          <p:nvPr/>
        </p:nvSpPr>
        <p:spPr>
          <a:xfrm>
            <a:off x="194536" y="6069505"/>
            <a:ext cx="2913381"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Partial Collapse </a:t>
            </a:r>
            <a:r>
              <a:rPr lang="en-US" sz="1568" dirty="0" err="1">
                <a:solidFill>
                  <a:srgbClr val="505050"/>
                </a:solidFill>
                <a:latin typeface="Segoe UI Light"/>
              </a:rPr>
              <a:t>MasterPage</a:t>
            </a:r>
            <a:endParaRPr lang="en-US" sz="1568" dirty="0">
              <a:gradFill>
                <a:gsLst>
                  <a:gs pos="10101">
                    <a:srgbClr val="505050"/>
                  </a:gs>
                  <a:gs pos="54000">
                    <a:srgbClr val="505050"/>
                  </a:gs>
                </a:gsLst>
                <a:lin ang="5400000" scaled="0"/>
              </a:gradFill>
              <a:latin typeface="Segoe UI Light"/>
            </a:endParaRPr>
          </a:p>
        </p:txBody>
      </p:sp>
      <p:sp>
        <p:nvSpPr>
          <p:cNvPr id="21" name="Title 1"/>
          <p:cNvSpPr txBox="1">
            <a:spLocks/>
          </p:cNvSpPr>
          <p:nvPr/>
        </p:nvSpPr>
        <p:spPr>
          <a:xfrm>
            <a:off x="343941" y="1427482"/>
            <a:ext cx="2315764"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Native Control Binding</a:t>
            </a:r>
            <a:endParaRPr lang="en-US" sz="1568" dirty="0">
              <a:gradFill>
                <a:gsLst>
                  <a:gs pos="10101">
                    <a:srgbClr val="505050"/>
                  </a:gs>
                  <a:gs pos="54000">
                    <a:srgbClr val="505050"/>
                  </a:gs>
                </a:gsLst>
                <a:lin ang="5400000" scaled="0"/>
              </a:gradFill>
              <a:latin typeface="Segoe UI Light"/>
            </a:endParaRPr>
          </a:p>
        </p:txBody>
      </p:sp>
      <p:sp>
        <p:nvSpPr>
          <p:cNvPr id="22" name="Title 1"/>
          <p:cNvSpPr txBox="1">
            <a:spLocks/>
          </p:cNvSpPr>
          <p:nvPr/>
        </p:nvSpPr>
        <p:spPr>
          <a:xfrm>
            <a:off x="9550971" y="1827551"/>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Map Extensibility</a:t>
            </a:r>
            <a:endParaRPr lang="en-US" sz="1568" dirty="0">
              <a:gradFill>
                <a:gsLst>
                  <a:gs pos="10101">
                    <a:srgbClr val="505050"/>
                  </a:gs>
                  <a:gs pos="54000">
                    <a:srgbClr val="505050"/>
                  </a:gs>
                </a:gsLst>
                <a:lin ang="5400000" scaled="0"/>
              </a:gradFill>
              <a:latin typeface="Segoe UI Light"/>
            </a:endParaRPr>
          </a:p>
        </p:txBody>
      </p:sp>
      <p:sp>
        <p:nvSpPr>
          <p:cNvPr id="23" name="Title 1"/>
          <p:cNvSpPr txBox="1">
            <a:spLocks/>
          </p:cNvSpPr>
          <p:nvPr/>
        </p:nvSpPr>
        <p:spPr>
          <a:xfrm>
            <a:off x="7592238" y="890994"/>
            <a:ext cx="2913381"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961" dirty="0">
                <a:solidFill>
                  <a:srgbClr val="505050"/>
                </a:solidFill>
                <a:latin typeface="Segoe UI Light"/>
              </a:rPr>
              <a:t>Fast Renderers Preview</a:t>
            </a:r>
            <a:endParaRPr lang="en-US" sz="1961" dirty="0">
              <a:gradFill>
                <a:gsLst>
                  <a:gs pos="10101">
                    <a:srgbClr val="505050"/>
                  </a:gs>
                  <a:gs pos="54000">
                    <a:srgbClr val="505050"/>
                  </a:gs>
                </a:gsLst>
                <a:lin ang="5400000" scaled="0"/>
              </a:gradFill>
              <a:latin typeface="Segoe UI Light"/>
            </a:endParaRPr>
          </a:p>
        </p:txBody>
      </p:sp>
      <p:sp>
        <p:nvSpPr>
          <p:cNvPr id="24" name="Title 1"/>
          <p:cNvSpPr txBox="1">
            <a:spLocks/>
          </p:cNvSpPr>
          <p:nvPr/>
        </p:nvSpPr>
        <p:spPr>
          <a:xfrm>
            <a:off x="343941" y="2094081"/>
            <a:ext cx="2824306"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3137" dirty="0">
                <a:solidFill>
                  <a:srgbClr val="505050"/>
                </a:solidFill>
                <a:latin typeface="Segoe UI Light"/>
              </a:rPr>
              <a:t>Startup Time</a:t>
            </a:r>
            <a:endParaRPr lang="en-US" sz="3137" dirty="0">
              <a:gradFill>
                <a:gsLst>
                  <a:gs pos="10101">
                    <a:srgbClr val="505050"/>
                  </a:gs>
                  <a:gs pos="54000">
                    <a:srgbClr val="505050"/>
                  </a:gs>
                </a:gsLst>
                <a:lin ang="5400000" scaled="0"/>
              </a:gradFill>
              <a:latin typeface="Segoe UI Light"/>
            </a:endParaRPr>
          </a:p>
        </p:txBody>
      </p:sp>
      <p:sp>
        <p:nvSpPr>
          <p:cNvPr id="25" name="Title 1"/>
          <p:cNvSpPr txBox="1">
            <a:spLocks/>
          </p:cNvSpPr>
          <p:nvPr/>
        </p:nvSpPr>
        <p:spPr>
          <a:xfrm>
            <a:off x="4528446" y="3946599"/>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ListView</a:t>
            </a:r>
            <a:r>
              <a:rPr lang="en-US" sz="1568" dirty="0">
                <a:solidFill>
                  <a:srgbClr val="505050"/>
                </a:solidFill>
                <a:latin typeface="Segoe UI Light"/>
              </a:rPr>
              <a:t> Scrolling</a:t>
            </a:r>
            <a:endParaRPr lang="en-US" sz="1568" dirty="0">
              <a:gradFill>
                <a:gsLst>
                  <a:gs pos="10101">
                    <a:srgbClr val="505050"/>
                  </a:gs>
                  <a:gs pos="54000">
                    <a:srgbClr val="505050"/>
                  </a:gs>
                </a:gsLst>
                <a:lin ang="5400000" scaled="0"/>
              </a:gradFill>
              <a:latin typeface="Segoe UI Light"/>
            </a:endParaRPr>
          </a:p>
        </p:txBody>
      </p:sp>
      <p:sp>
        <p:nvSpPr>
          <p:cNvPr id="26" name="Title 1"/>
          <p:cNvSpPr txBox="1">
            <a:spLocks/>
          </p:cNvSpPr>
          <p:nvPr/>
        </p:nvSpPr>
        <p:spPr>
          <a:xfrm>
            <a:off x="2972886" y="1124289"/>
            <a:ext cx="2614572"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Memory Improvements</a:t>
            </a:r>
            <a:endParaRPr lang="en-US" sz="1568" dirty="0">
              <a:gradFill>
                <a:gsLst>
                  <a:gs pos="10101">
                    <a:srgbClr val="505050"/>
                  </a:gs>
                  <a:gs pos="54000">
                    <a:srgbClr val="505050"/>
                  </a:gs>
                </a:gsLst>
                <a:lin ang="5400000" scaled="0"/>
              </a:gradFill>
              <a:latin typeface="Segoe UI Light"/>
            </a:endParaRPr>
          </a:p>
        </p:txBody>
      </p:sp>
      <p:sp>
        <p:nvSpPr>
          <p:cNvPr id="27" name="Title 1"/>
          <p:cNvSpPr txBox="1">
            <a:spLocks/>
          </p:cNvSpPr>
          <p:nvPr/>
        </p:nvSpPr>
        <p:spPr>
          <a:xfrm>
            <a:off x="2734407" y="2021414"/>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XAMLC</a:t>
            </a:r>
            <a:endParaRPr lang="en-US" sz="1568" dirty="0">
              <a:gradFill>
                <a:gsLst>
                  <a:gs pos="10101">
                    <a:srgbClr val="505050"/>
                  </a:gs>
                  <a:gs pos="54000">
                    <a:srgbClr val="505050"/>
                  </a:gs>
                </a:gsLst>
                <a:lin ang="5400000" scaled="0"/>
              </a:gradFill>
              <a:latin typeface="Segoe UI Light"/>
            </a:endParaRPr>
          </a:p>
        </p:txBody>
      </p:sp>
      <p:sp>
        <p:nvSpPr>
          <p:cNvPr id="28" name="Title 1"/>
          <p:cNvSpPr txBox="1">
            <a:spLocks/>
          </p:cNvSpPr>
          <p:nvPr/>
        </p:nvSpPr>
        <p:spPr>
          <a:xfrm>
            <a:off x="6021298" y="1630391"/>
            <a:ext cx="2577221"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2157" dirty="0" err="1">
                <a:solidFill>
                  <a:srgbClr val="505050"/>
                </a:solidFill>
                <a:latin typeface="Segoe UI Light"/>
              </a:rPr>
              <a:t>Bindable</a:t>
            </a:r>
            <a:r>
              <a:rPr lang="en-US" sz="2157" dirty="0">
                <a:solidFill>
                  <a:srgbClr val="505050"/>
                </a:solidFill>
                <a:latin typeface="Segoe UI Light"/>
              </a:rPr>
              <a:t> Picker</a:t>
            </a:r>
            <a:endParaRPr lang="en-US" sz="2157" dirty="0">
              <a:gradFill>
                <a:gsLst>
                  <a:gs pos="10101">
                    <a:srgbClr val="505050"/>
                  </a:gs>
                  <a:gs pos="54000">
                    <a:srgbClr val="505050"/>
                  </a:gs>
                </a:gsLst>
                <a:lin ang="5400000" scaled="0"/>
              </a:gradFill>
              <a:latin typeface="Segoe UI Light"/>
            </a:endParaRPr>
          </a:p>
        </p:txBody>
      </p:sp>
      <p:sp>
        <p:nvSpPr>
          <p:cNvPr id="29" name="Title 1"/>
          <p:cNvSpPr txBox="1">
            <a:spLocks/>
          </p:cNvSpPr>
          <p:nvPr/>
        </p:nvSpPr>
        <p:spPr>
          <a:xfrm>
            <a:off x="993281" y="3019563"/>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Frame Corners</a:t>
            </a:r>
            <a:endParaRPr lang="en-US" sz="1568" dirty="0">
              <a:gradFill>
                <a:gsLst>
                  <a:gs pos="10101">
                    <a:srgbClr val="505050"/>
                  </a:gs>
                  <a:gs pos="54000">
                    <a:srgbClr val="505050"/>
                  </a:gs>
                </a:gsLst>
                <a:lin ang="5400000" scaled="0"/>
              </a:gradFill>
              <a:latin typeface="Segoe UI Light"/>
            </a:endParaRPr>
          </a:p>
        </p:txBody>
      </p:sp>
      <p:sp>
        <p:nvSpPr>
          <p:cNvPr id="30" name="Title 1"/>
          <p:cNvSpPr txBox="1">
            <a:spLocks/>
          </p:cNvSpPr>
          <p:nvPr/>
        </p:nvSpPr>
        <p:spPr>
          <a:xfrm>
            <a:off x="2915760" y="3370367"/>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Tizen</a:t>
            </a:r>
            <a:endParaRPr lang="en-US" sz="1568" dirty="0">
              <a:gradFill>
                <a:gsLst>
                  <a:gs pos="10101">
                    <a:srgbClr val="505050"/>
                  </a:gs>
                  <a:gs pos="54000">
                    <a:srgbClr val="505050"/>
                  </a:gs>
                </a:gsLst>
                <a:lin ang="5400000" scaled="0"/>
              </a:gradFill>
              <a:latin typeface="Segoe UI Light"/>
            </a:endParaRPr>
          </a:p>
        </p:txBody>
      </p:sp>
      <p:sp>
        <p:nvSpPr>
          <p:cNvPr id="33" name="Title 1"/>
          <p:cNvSpPr txBox="1">
            <a:spLocks/>
          </p:cNvSpPr>
          <p:nvPr/>
        </p:nvSpPr>
        <p:spPr>
          <a:xfrm>
            <a:off x="4418499" y="2100339"/>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a:solidFill>
                  <a:srgbClr val="505050"/>
                </a:solidFill>
                <a:latin typeface="Segoe UI Light"/>
              </a:rPr>
              <a:t>Forms Previewer</a:t>
            </a:r>
            <a:endParaRPr lang="en-US" sz="1568" dirty="0">
              <a:gradFill>
                <a:gsLst>
                  <a:gs pos="10101">
                    <a:srgbClr val="505050"/>
                  </a:gs>
                  <a:gs pos="54000">
                    <a:srgbClr val="505050"/>
                  </a:gs>
                </a:gsLst>
                <a:lin ang="5400000" scaled="0"/>
              </a:gradFill>
              <a:latin typeface="Segoe UI Light"/>
            </a:endParaRPr>
          </a:p>
        </p:txBody>
      </p:sp>
      <p:sp>
        <p:nvSpPr>
          <p:cNvPr id="34" name="Title 1"/>
          <p:cNvSpPr txBox="1">
            <a:spLocks/>
          </p:cNvSpPr>
          <p:nvPr/>
        </p:nvSpPr>
        <p:spPr>
          <a:xfrm>
            <a:off x="3966991" y="2741943"/>
            <a:ext cx="1979605"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FlexLayout</a:t>
            </a:r>
            <a:r>
              <a:rPr lang="en-US" sz="1568" dirty="0">
                <a:solidFill>
                  <a:srgbClr val="505050"/>
                </a:solidFill>
                <a:latin typeface="Segoe UI Light"/>
              </a:rPr>
              <a:t> Preview</a:t>
            </a:r>
            <a:endParaRPr lang="en-US" sz="1568" dirty="0">
              <a:gradFill>
                <a:gsLst>
                  <a:gs pos="10101">
                    <a:srgbClr val="505050"/>
                  </a:gs>
                  <a:gs pos="54000">
                    <a:srgbClr val="505050"/>
                  </a:gs>
                </a:gsLst>
                <a:lin ang="5400000" scaled="0"/>
              </a:gradFill>
              <a:latin typeface="Segoe UI Light"/>
            </a:endParaRPr>
          </a:p>
        </p:txBody>
      </p:sp>
      <p:sp>
        <p:nvSpPr>
          <p:cNvPr id="35" name="Title 1"/>
          <p:cNvSpPr txBox="1">
            <a:spLocks/>
          </p:cNvSpPr>
          <p:nvPr/>
        </p:nvSpPr>
        <p:spPr>
          <a:xfrm>
            <a:off x="661425" y="5449936"/>
            <a:ext cx="3044109"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Xamarin.Forms</a:t>
            </a:r>
            <a:r>
              <a:rPr lang="en-US" sz="1568" dirty="0">
                <a:solidFill>
                  <a:srgbClr val="505050"/>
                </a:solidFill>
                <a:latin typeface="Segoe UI Light"/>
              </a:rPr>
              <a:t> Embedding</a:t>
            </a:r>
            <a:endParaRPr lang="en-US" sz="1568" dirty="0">
              <a:gradFill>
                <a:gsLst>
                  <a:gs pos="10101">
                    <a:srgbClr val="505050"/>
                  </a:gs>
                  <a:gs pos="54000">
                    <a:srgbClr val="505050"/>
                  </a:gs>
                </a:gsLst>
                <a:lin ang="5400000" scaled="0"/>
              </a:gradFill>
              <a:latin typeface="Segoe UI Light"/>
            </a:endParaRPr>
          </a:p>
        </p:txBody>
      </p:sp>
      <p:sp>
        <p:nvSpPr>
          <p:cNvPr id="36" name="Title 1"/>
          <p:cNvSpPr txBox="1">
            <a:spLocks/>
          </p:cNvSpPr>
          <p:nvPr/>
        </p:nvSpPr>
        <p:spPr>
          <a:xfrm>
            <a:off x="6572226" y="6048021"/>
            <a:ext cx="3044109" cy="373510"/>
          </a:xfrm>
          <a:prstGeom prst="rect">
            <a:avLst/>
          </a:prstGeom>
        </p:spPr>
        <p:txBody>
          <a:bodyPr vert="horz" wrap="square" lIns="143428" tIns="89642" rIns="143428" bIns="89642"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14367">
              <a:defRPr/>
            </a:pPr>
            <a:r>
              <a:rPr lang="en-US" sz="1568" dirty="0" err="1">
                <a:solidFill>
                  <a:srgbClr val="505050"/>
                </a:solidFill>
                <a:latin typeface="Segoe UI Light"/>
              </a:rPr>
              <a:t>DataPages</a:t>
            </a:r>
            <a:endParaRPr lang="en-US" sz="1568" dirty="0">
              <a:gradFill>
                <a:gsLst>
                  <a:gs pos="10101">
                    <a:srgbClr val="505050"/>
                  </a:gs>
                  <a:gs pos="54000">
                    <a:srgbClr val="505050"/>
                  </a:gs>
                </a:gsLst>
                <a:lin ang="5400000" scaled="0"/>
              </a:gradFill>
              <a:latin typeface="Segoe UI Light"/>
            </a:endParaRPr>
          </a:p>
        </p:txBody>
      </p:sp>
    </p:spTree>
    <p:extLst>
      <p:ext uri="{BB962C8B-B14F-4D97-AF65-F5344CB8AC3E}">
        <p14:creationId xmlns:p14="http://schemas.microsoft.com/office/powerpoint/2010/main" val="3624504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fade">
                                      <p:cBhvr>
                                        <p:cTn id="58" dur="500"/>
                                        <p:tgtEl>
                                          <p:spTgt spid="2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500"/>
                                        <p:tgtEl>
                                          <p:spTgt spid="2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500"/>
                                        <p:tgtEl>
                                          <p:spTgt spid="2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500"/>
                                        <p:tgtEl>
                                          <p:spTgt spid="2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500"/>
                                        <p:tgtEl>
                                          <p:spTgt spid="33"/>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5"/>
                                        </p:tgtEl>
                                        <p:attrNameLst>
                                          <p:attrName>style.visibility</p:attrName>
                                        </p:attrNameLst>
                                      </p:cBhvr>
                                      <p:to>
                                        <p:strVal val="visible"/>
                                      </p:to>
                                    </p:set>
                                    <p:animEffect transition="in" filter="fade">
                                      <p:cBhvr>
                                        <p:cTn id="82" dur="500"/>
                                        <p:tgtEl>
                                          <p:spTgt spid="35"/>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6"/>
                                        </p:tgtEl>
                                        <p:attrNameLst>
                                          <p:attrName>style.visibility</p:attrName>
                                        </p:attrNameLst>
                                      </p:cBhvr>
                                      <p:to>
                                        <p:strVal val="visible"/>
                                      </p:to>
                                    </p:set>
                                    <p:animEffect transition="in" filter="fade">
                                      <p:cBhvr>
                                        <p:cTn id="85" dur="500"/>
                                        <p:tgtEl>
                                          <p:spTgt spid="36"/>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mph" presetSubtype="2" fill="hold" grpId="0" nodeType="clickEffect">
                                  <p:stCondLst>
                                    <p:cond delay="0"/>
                                  </p:stCondLst>
                                  <p:childTnLst>
                                    <p:animClr clrSpc="rgb" dir="cw">
                                      <p:cBhvr override="childStyle">
                                        <p:cTn id="89" dur="2000" fill="hold"/>
                                        <p:tgtEl>
                                          <p:spTgt spid="19"/>
                                        </p:tgtEl>
                                        <p:attrNameLst>
                                          <p:attrName>style.color</p:attrName>
                                        </p:attrNameLst>
                                      </p:cBhvr>
                                      <p:to>
                                        <a:srgbClr val="0078D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P spid="30" grpId="0"/>
      <p:bldP spid="33" grpId="0"/>
      <p:bldP spid="34" grpId="0"/>
      <p:bldP spid="35" grpId="0"/>
      <p:bldP spid="3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Xamarin Live Player</a:t>
            </a:r>
          </a:p>
        </p:txBody>
      </p:sp>
    </p:spTree>
    <p:extLst>
      <p:ext uri="{BB962C8B-B14F-4D97-AF65-F5344CB8AC3E}">
        <p14:creationId xmlns:p14="http://schemas.microsoft.com/office/powerpoint/2010/main" val="3692992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079044" y="1189495"/>
            <a:ext cx="7843719" cy="3010055"/>
          </a:xfrm>
        </p:spPr>
        <p:txBody>
          <a:bodyPr/>
          <a:lstStyle/>
          <a:p>
            <a:r>
              <a:rPr lang="es-ES" sz="3600" dirty="0"/>
              <a:t>Visual Studio Technologies &amp; Windows Platform Development MVP</a:t>
            </a:r>
          </a:p>
          <a:p>
            <a:r>
              <a:rPr lang="es-ES" sz="3600" dirty="0"/>
              <a:t>Xamarin MVP</a:t>
            </a:r>
          </a:p>
          <a:p>
            <a:endParaRPr lang="es-ES" sz="3600" dirty="0"/>
          </a:p>
          <a:p>
            <a:r>
              <a:rPr lang="es-ES" sz="3600" dirty="0"/>
              <a:t>Xamarin Team Lead at Plain Concepts</a:t>
            </a:r>
          </a:p>
        </p:txBody>
      </p:sp>
      <p:sp>
        <p:nvSpPr>
          <p:cNvPr id="3" name="Title 2"/>
          <p:cNvSpPr>
            <a:spLocks noGrp="1"/>
          </p:cNvSpPr>
          <p:nvPr>
            <p:ph type="title"/>
          </p:nvPr>
        </p:nvSpPr>
        <p:spPr/>
        <p:txBody>
          <a:bodyPr/>
          <a:lstStyle/>
          <a:p>
            <a:r>
              <a:rPr lang="es-ES" dirty="0"/>
              <a:t>Javier Suárez Ruiz</a:t>
            </a:r>
          </a:p>
        </p:txBody>
      </p:sp>
      <p:sp>
        <p:nvSpPr>
          <p:cNvPr id="6" name="Text Placeholder 4"/>
          <p:cNvSpPr>
            <a:spLocks noGrp="1"/>
          </p:cNvSpPr>
          <p:nvPr/>
        </p:nvSpPr>
        <p:spPr>
          <a:xfrm>
            <a:off x="4079044" y="4400128"/>
            <a:ext cx="7559781" cy="1277004"/>
          </a:xfrm>
          <a:prstGeom prst="rect">
            <a:avLst/>
          </a:prstGeom>
        </p:spPr>
        <p:txBody>
          <a:bodyPr vert="horz" lIns="119507" tIns="0" rIns="119507" bIns="59754" rtlCol="0">
            <a:normAutofit fontScale="70000" lnSpcReduction="20000"/>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73432" indent="-373432">
              <a:buFont typeface="Arial" panose="020B0604020202020204" pitchFamily="34" charset="0"/>
              <a:buChar char="•"/>
            </a:pPr>
            <a:r>
              <a:rPr lang="en-US" sz="3921" dirty="0">
                <a:solidFill>
                  <a:schemeClr val="bg2">
                    <a:lumMod val="25000"/>
                  </a:schemeClr>
                </a:solidFill>
              </a:rPr>
              <a:t>Blog: </a:t>
            </a:r>
            <a:r>
              <a:rPr lang="en-US" sz="3921" dirty="0">
                <a:solidFill>
                  <a:schemeClr val="bg2">
                    <a:lumMod val="25000"/>
                  </a:schemeClr>
                </a:solidFill>
                <a:hlinkClick r:id="rId2"/>
              </a:rPr>
              <a:t>http://geeks.ms/blogs/jsuarez</a:t>
            </a:r>
            <a:endParaRPr lang="en-US" sz="3921" dirty="0">
              <a:solidFill>
                <a:schemeClr val="bg2">
                  <a:lumMod val="25000"/>
                </a:schemeClr>
              </a:solidFill>
            </a:endParaRPr>
          </a:p>
          <a:p>
            <a:pPr marL="373432" indent="-373432">
              <a:buFont typeface="Arial" panose="020B0604020202020204" pitchFamily="34" charset="0"/>
              <a:buChar char="•"/>
            </a:pPr>
            <a:r>
              <a:rPr lang="en-US" sz="3921" dirty="0">
                <a:solidFill>
                  <a:schemeClr val="bg2">
                    <a:lumMod val="25000"/>
                  </a:schemeClr>
                </a:solidFill>
              </a:rPr>
              <a:t>Email: </a:t>
            </a:r>
            <a:r>
              <a:rPr lang="en-US" sz="3921" dirty="0">
                <a:solidFill>
                  <a:schemeClr val="bg2">
                    <a:lumMod val="25000"/>
                  </a:schemeClr>
                </a:solidFill>
                <a:hlinkClick r:id="rId3"/>
              </a:rPr>
              <a:t>javiersuarezruiz@hotmail.com</a:t>
            </a:r>
            <a:endParaRPr lang="en-US" sz="3921" dirty="0">
              <a:solidFill>
                <a:schemeClr val="bg2">
                  <a:lumMod val="25000"/>
                </a:schemeClr>
              </a:solidFill>
            </a:endParaRPr>
          </a:p>
          <a:p>
            <a:pPr marL="373432" indent="-373432">
              <a:buFont typeface="Arial" panose="020B0604020202020204" pitchFamily="34" charset="0"/>
              <a:buChar char="•"/>
            </a:pPr>
            <a:r>
              <a:rPr lang="en-US" sz="3921" dirty="0">
                <a:solidFill>
                  <a:schemeClr val="bg2">
                    <a:lumMod val="25000"/>
                  </a:schemeClr>
                </a:solidFill>
              </a:rPr>
              <a:t>Twitter: @</a:t>
            </a:r>
            <a:r>
              <a:rPr lang="en-US" sz="3921" dirty="0" err="1">
                <a:solidFill>
                  <a:schemeClr val="bg2">
                    <a:lumMod val="25000"/>
                  </a:schemeClr>
                </a:solidFill>
              </a:rPr>
              <a:t>jsuarezruiz</a:t>
            </a:r>
            <a:endParaRPr lang="en-US" sz="3921" dirty="0">
              <a:solidFill>
                <a:schemeClr val="bg2">
                  <a:lumMod val="25000"/>
                </a:schemeClr>
              </a:solidFill>
            </a:endParaRPr>
          </a:p>
          <a:p>
            <a:endParaRPr lang="en-US" sz="1961" dirty="0">
              <a:solidFill>
                <a:schemeClr val="accent1"/>
              </a:solidFill>
            </a:endParaRPr>
          </a:p>
        </p:txBody>
      </p:sp>
      <p:pic>
        <p:nvPicPr>
          <p:cNvPr id="9" name="Marcador de posición de imagen 8"/>
          <p:cNvPicPr>
            <a:picLocks noGrp="1" noChangeAspect="1"/>
          </p:cNvPicPr>
          <p:nvPr>
            <p:ph type="pic" sz="quarter" idx="19"/>
          </p:nvPr>
        </p:nvPicPr>
        <p:blipFill>
          <a:blip r:embed="rId4"/>
          <a:srcRect t="12483" b="12483"/>
          <a:stretch>
            <a:fillRect/>
          </a:stretch>
        </p:blipFill>
        <p:spPr>
          <a:xfrm>
            <a:off x="358873" y="1718140"/>
            <a:ext cx="3585699" cy="3586208"/>
          </a:xfrm>
        </p:spPr>
      </p:pic>
    </p:spTree>
    <p:extLst>
      <p:ext uri="{BB962C8B-B14F-4D97-AF65-F5344CB8AC3E}">
        <p14:creationId xmlns:p14="http://schemas.microsoft.com/office/powerpoint/2010/main" val="30192387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269241" y="289957"/>
            <a:ext cx="11655840" cy="89953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endParaRPr lang="en-US" sz="4705" dirty="0">
              <a:solidFill>
                <a:schemeClr val="tx1"/>
              </a:solidFill>
            </a:endParaRPr>
          </a:p>
        </p:txBody>
      </p:sp>
      <p:sp>
        <p:nvSpPr>
          <p:cNvPr id="6" name="Title 5"/>
          <p:cNvSpPr>
            <a:spLocks noGrp="1"/>
          </p:cNvSpPr>
          <p:nvPr>
            <p:ph type="title"/>
          </p:nvPr>
        </p:nvSpPr>
        <p:spPr/>
        <p:txBody>
          <a:bodyPr/>
          <a:lstStyle/>
          <a:p>
            <a:r>
              <a:rPr lang="en-US" dirty="0"/>
              <a:t>Xamarin Live Player</a:t>
            </a:r>
          </a:p>
        </p:txBody>
      </p:sp>
      <p:sp>
        <p:nvSpPr>
          <p:cNvPr id="7" name="Text Placeholder 6"/>
          <p:cNvSpPr>
            <a:spLocks noGrp="1"/>
          </p:cNvSpPr>
          <p:nvPr>
            <p:ph type="body" sz="quarter" idx="11"/>
          </p:nvPr>
        </p:nvSpPr>
        <p:spPr>
          <a:xfrm>
            <a:off x="277583" y="1636152"/>
            <a:ext cx="4610260" cy="4930336"/>
          </a:xfrm>
        </p:spPr>
        <p:txBody>
          <a:bodyPr/>
          <a:lstStyle/>
          <a:p>
            <a:pPr marL="0" indent="0"/>
            <a:r>
              <a:rPr lang="en-US" sz="3600" dirty="0">
                <a:latin typeface="+mj-lt"/>
              </a:rPr>
              <a:t>Xamarin Live Player </a:t>
            </a:r>
            <a:r>
              <a:rPr lang="en-US" sz="3600" dirty="0" err="1">
                <a:latin typeface="+mj-lt"/>
              </a:rPr>
              <a:t>tiene</a:t>
            </a:r>
            <a:r>
              <a:rPr lang="en-US" sz="3600" dirty="0">
                <a:latin typeface="+mj-lt"/>
              </a:rPr>
              <a:t> </a:t>
            </a:r>
            <a:r>
              <a:rPr lang="en-US" sz="3600" dirty="0" err="1">
                <a:latin typeface="+mj-lt"/>
              </a:rPr>
              <a:t>como</a:t>
            </a:r>
            <a:r>
              <a:rPr lang="en-US" sz="3600" dirty="0">
                <a:latin typeface="+mj-lt"/>
              </a:rPr>
              <a:t> </a:t>
            </a:r>
            <a:r>
              <a:rPr lang="en-US" sz="3600" dirty="0" err="1">
                <a:latin typeface="+mj-lt"/>
              </a:rPr>
              <a:t>objetivo</a:t>
            </a:r>
            <a:r>
              <a:rPr lang="en-US" sz="3600" dirty="0">
                <a:latin typeface="+mj-lt"/>
              </a:rPr>
              <a:t> </a:t>
            </a:r>
            <a:r>
              <a:rPr lang="en-US" sz="3600" dirty="0" err="1">
                <a:latin typeface="+mj-lt"/>
              </a:rPr>
              <a:t>permitir</a:t>
            </a:r>
            <a:r>
              <a:rPr lang="en-US" sz="3600" dirty="0">
                <a:latin typeface="+mj-lt"/>
              </a:rPr>
              <a:t> </a:t>
            </a:r>
            <a:r>
              <a:rPr lang="en-US" sz="3600" dirty="0" err="1">
                <a:latin typeface="+mj-lt"/>
              </a:rPr>
              <a:t>correr</a:t>
            </a:r>
            <a:r>
              <a:rPr lang="en-US" sz="3600" dirty="0">
                <a:latin typeface="+mj-lt"/>
              </a:rPr>
              <a:t> Apps </a:t>
            </a:r>
            <a:r>
              <a:rPr lang="en-US" sz="3600" dirty="0" err="1">
                <a:latin typeface="+mj-lt"/>
              </a:rPr>
              <a:t>Xamarin.iOS</a:t>
            </a:r>
            <a:r>
              <a:rPr lang="en-US" sz="3600" dirty="0">
                <a:latin typeface="+mj-lt"/>
              </a:rPr>
              <a:t> y </a:t>
            </a:r>
            <a:r>
              <a:rPr lang="en-US" sz="3600" dirty="0" err="1">
                <a:latin typeface="+mj-lt"/>
              </a:rPr>
              <a:t>Xamarin.Android</a:t>
            </a:r>
            <a:r>
              <a:rPr lang="en-US" sz="3600" dirty="0">
                <a:latin typeface="+mj-lt"/>
              </a:rPr>
              <a:t> </a:t>
            </a:r>
            <a:r>
              <a:rPr lang="en-US" sz="3600" dirty="0" err="1">
                <a:latin typeface="+mj-lt"/>
              </a:rPr>
              <a:t>directamente</a:t>
            </a:r>
            <a:r>
              <a:rPr lang="en-US" sz="3600" dirty="0">
                <a:latin typeface="+mj-lt"/>
              </a:rPr>
              <a:t> </a:t>
            </a:r>
            <a:r>
              <a:rPr lang="en-US" sz="3600" dirty="0" err="1">
                <a:latin typeface="+mj-lt"/>
              </a:rPr>
              <a:t>en</a:t>
            </a:r>
            <a:r>
              <a:rPr lang="en-US" sz="3600" dirty="0">
                <a:latin typeface="+mj-lt"/>
              </a:rPr>
              <a:t> el </a:t>
            </a:r>
            <a:r>
              <a:rPr lang="en-US" sz="3600" dirty="0" err="1">
                <a:latin typeface="+mj-lt"/>
              </a:rPr>
              <a:t>dispositivo</a:t>
            </a:r>
            <a:r>
              <a:rPr lang="en-US" sz="3600" dirty="0">
                <a:latin typeface="+mj-lt"/>
              </a:rPr>
              <a:t> con </a:t>
            </a:r>
            <a:r>
              <a:rPr lang="en-US" sz="3600" dirty="0" err="1">
                <a:latin typeface="+mj-lt"/>
              </a:rPr>
              <a:t>una</a:t>
            </a:r>
            <a:r>
              <a:rPr lang="en-US" sz="3600" dirty="0">
                <a:latin typeface="+mj-lt"/>
              </a:rPr>
              <a:t> </a:t>
            </a:r>
            <a:r>
              <a:rPr lang="en-US" sz="3600" dirty="0" err="1">
                <a:latin typeface="+mj-lt"/>
              </a:rPr>
              <a:t>configuración</a:t>
            </a:r>
            <a:r>
              <a:rPr lang="en-US" sz="3600" dirty="0">
                <a:latin typeface="+mj-lt"/>
              </a:rPr>
              <a:t> y </a:t>
            </a:r>
            <a:r>
              <a:rPr lang="en-US" sz="3600" dirty="0" err="1">
                <a:latin typeface="+mj-lt"/>
              </a:rPr>
              <a:t>requisitos</a:t>
            </a:r>
            <a:r>
              <a:rPr lang="en-US" sz="3600" dirty="0">
                <a:latin typeface="+mj-lt"/>
              </a:rPr>
              <a:t> </a:t>
            </a:r>
            <a:r>
              <a:rPr lang="en-US" sz="3600" dirty="0" err="1">
                <a:latin typeface="+mj-lt"/>
              </a:rPr>
              <a:t>mínimos</a:t>
            </a:r>
            <a:r>
              <a:rPr lang="en-US" sz="3600" dirty="0">
                <a:latin typeface="+mj-lt"/>
              </a:rPr>
              <a:t>.</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7842" y="1634278"/>
            <a:ext cx="7034920" cy="3834920"/>
          </a:xfrm>
          <a:prstGeom prst="rect">
            <a:avLst/>
          </a:prstGeom>
        </p:spPr>
      </p:pic>
    </p:spTree>
    <p:extLst>
      <p:ext uri="{BB962C8B-B14F-4D97-AF65-F5344CB8AC3E}">
        <p14:creationId xmlns:p14="http://schemas.microsoft.com/office/powerpoint/2010/main" val="310436242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Live Player</a:t>
            </a:r>
          </a:p>
        </p:txBody>
      </p:sp>
      <p:sp>
        <p:nvSpPr>
          <p:cNvPr id="22" name="Text Placeholder 21"/>
          <p:cNvSpPr>
            <a:spLocks noGrp="1"/>
          </p:cNvSpPr>
          <p:nvPr>
            <p:ph type="body" sz="quarter" idx="11"/>
          </p:nvPr>
        </p:nvSpPr>
        <p:spPr>
          <a:xfrm>
            <a:off x="277582" y="1636152"/>
            <a:ext cx="11645179" cy="4930336"/>
          </a:xfrm>
        </p:spPr>
        <p:txBody>
          <a:bodyPr/>
          <a:lstStyle/>
          <a:p>
            <a:pPr marL="285750" indent="-285750">
              <a:buFont typeface="Arial" panose="020B0604020202020204" pitchFamily="34" charset="0"/>
              <a:buChar char="•"/>
            </a:pPr>
            <a:r>
              <a:rPr lang="en-US" sz="3600" dirty="0">
                <a:latin typeface="Segoe UI (Headings)"/>
              </a:rPr>
              <a:t>Se </a:t>
            </a:r>
            <a:r>
              <a:rPr lang="en-US" sz="3600" dirty="0" err="1">
                <a:latin typeface="Segoe UI (Headings)"/>
              </a:rPr>
              <a:t>puede</a:t>
            </a:r>
            <a:r>
              <a:rPr lang="en-US" sz="3600" dirty="0">
                <a:latin typeface="Segoe UI (Headings)"/>
              </a:rPr>
              <a:t> </a:t>
            </a:r>
            <a:r>
              <a:rPr lang="en-US" sz="3600" dirty="0" err="1">
                <a:latin typeface="Segoe UI (Headings)"/>
              </a:rPr>
              <a:t>utilizar</a:t>
            </a:r>
            <a:r>
              <a:rPr lang="en-US" sz="3600" dirty="0">
                <a:latin typeface="Segoe UI (Headings)"/>
              </a:rPr>
              <a:t> </a:t>
            </a:r>
            <a:r>
              <a:rPr lang="en-US" sz="3600" dirty="0" err="1">
                <a:latin typeface="Segoe UI (Headings)"/>
              </a:rPr>
              <a:t>desde</a:t>
            </a:r>
            <a:r>
              <a:rPr lang="en-US" sz="3600" dirty="0">
                <a:latin typeface="Segoe UI (Headings)"/>
              </a:rPr>
              <a:t> Visual Studio </a:t>
            </a:r>
            <a:r>
              <a:rPr lang="en-US" sz="3600" dirty="0" err="1">
                <a:latin typeface="Segoe UI (Headings)"/>
              </a:rPr>
              <a:t>tanto</a:t>
            </a:r>
            <a:r>
              <a:rPr lang="en-US" sz="3600" dirty="0">
                <a:latin typeface="Segoe UI (Headings)"/>
              </a:rPr>
              <a:t> </a:t>
            </a:r>
            <a:r>
              <a:rPr lang="en-US" sz="3600" dirty="0" err="1">
                <a:latin typeface="Segoe UI (Headings)"/>
              </a:rPr>
              <a:t>desde</a:t>
            </a:r>
            <a:r>
              <a:rPr lang="en-US" sz="3600" dirty="0">
                <a:latin typeface="Segoe UI (Headings)"/>
              </a:rPr>
              <a:t> Windows (</a:t>
            </a:r>
            <a:r>
              <a:rPr lang="en-US" sz="3600" dirty="0" err="1">
                <a:latin typeface="Segoe UI (Headings)"/>
              </a:rPr>
              <a:t>si</a:t>
            </a:r>
            <a:r>
              <a:rPr lang="en-US" sz="3600" dirty="0">
                <a:latin typeface="Segoe UI (Headings)"/>
              </a:rPr>
              <a:t>, iOS </a:t>
            </a:r>
            <a:r>
              <a:rPr lang="en-US" sz="3600" dirty="0" err="1">
                <a:latin typeface="Segoe UI (Headings)"/>
              </a:rPr>
              <a:t>también</a:t>
            </a:r>
            <a:r>
              <a:rPr lang="en-US" sz="3600" dirty="0">
                <a:latin typeface="Segoe UI (Headings)"/>
              </a:rPr>
              <a:t> </a:t>
            </a:r>
            <a:r>
              <a:rPr lang="en-US" sz="3600" dirty="0" err="1">
                <a:latin typeface="Segoe UI (Headings)"/>
              </a:rPr>
              <a:t>desde</a:t>
            </a:r>
            <a:r>
              <a:rPr lang="en-US" sz="3600" dirty="0">
                <a:latin typeface="Segoe UI (Headings)"/>
              </a:rPr>
              <a:t> Windows) </a:t>
            </a:r>
            <a:r>
              <a:rPr lang="en-US" sz="3600" dirty="0" err="1">
                <a:latin typeface="Segoe UI (Headings)"/>
              </a:rPr>
              <a:t>como</a:t>
            </a:r>
            <a:r>
              <a:rPr lang="en-US" sz="3600" dirty="0">
                <a:latin typeface="Segoe UI (Headings)"/>
              </a:rPr>
              <a:t> </a:t>
            </a:r>
            <a:r>
              <a:rPr lang="en-US" sz="3600" dirty="0" err="1">
                <a:latin typeface="Segoe UI (Headings)"/>
              </a:rPr>
              <a:t>desde</a:t>
            </a:r>
            <a:r>
              <a:rPr lang="en-US" sz="3600" dirty="0">
                <a:latin typeface="Segoe UI (Headings)"/>
              </a:rPr>
              <a:t> </a:t>
            </a:r>
            <a:r>
              <a:rPr lang="en-US" sz="3600" dirty="0" err="1">
                <a:latin typeface="Segoe UI (Headings)"/>
              </a:rPr>
              <a:t>MacOS</a:t>
            </a:r>
            <a:r>
              <a:rPr lang="en-US" sz="3600" dirty="0">
                <a:latin typeface="Segoe UI (Headings)"/>
              </a:rPr>
              <a:t>.</a:t>
            </a:r>
          </a:p>
          <a:p>
            <a:pPr marL="285750" indent="-285750">
              <a:buFont typeface="Arial" panose="020B0604020202020204" pitchFamily="34" charset="0"/>
              <a:buChar char="•"/>
            </a:pPr>
            <a:r>
              <a:rPr lang="en-US" sz="3600" dirty="0" err="1">
                <a:latin typeface="Segoe UI (Headings)"/>
                <a:cs typeface="Segoe UI" panose="020B0502040204020203" pitchFamily="34" charset="0"/>
              </a:rPr>
              <a:t>Permite</a:t>
            </a:r>
            <a:r>
              <a:rPr lang="en-US" sz="3600" dirty="0">
                <a:latin typeface="Segoe UI (Headings)"/>
                <a:cs typeface="Segoe UI" panose="020B0502040204020203" pitchFamily="34" charset="0"/>
              </a:rPr>
              <a:t> </a:t>
            </a:r>
            <a:r>
              <a:rPr lang="en-US" sz="3600" dirty="0" err="1">
                <a:latin typeface="Segoe UI (Headings)"/>
                <a:cs typeface="Segoe UI" panose="020B0502040204020203" pitchFamily="34" charset="0"/>
              </a:rPr>
              <a:t>ejecutar</a:t>
            </a:r>
            <a:r>
              <a:rPr lang="en-US" sz="3600" dirty="0">
                <a:latin typeface="Segoe UI (Headings)"/>
                <a:cs typeface="Segoe UI" panose="020B0502040204020203" pitchFamily="34" charset="0"/>
              </a:rPr>
              <a:t> y </a:t>
            </a:r>
            <a:r>
              <a:rPr lang="en-US" sz="3600" dirty="0" err="1">
                <a:latin typeface="Segoe UI (Headings)"/>
                <a:cs typeface="Segoe UI" panose="020B0502040204020203" pitchFamily="34" charset="0"/>
              </a:rPr>
              <a:t>depurar</a:t>
            </a:r>
            <a:r>
              <a:rPr lang="en-US" sz="3600" dirty="0">
                <a:latin typeface="Segoe UI (Headings)"/>
                <a:cs typeface="Segoe UI" panose="020B0502040204020203" pitchFamily="34" charset="0"/>
              </a:rPr>
              <a:t> </a:t>
            </a:r>
            <a:r>
              <a:rPr lang="en-US" sz="3600" dirty="0" err="1">
                <a:latin typeface="Segoe UI (Headings)"/>
                <a:cs typeface="Segoe UI" panose="020B0502040204020203" pitchFamily="34" charset="0"/>
              </a:rPr>
              <a:t>aplicaciones</a:t>
            </a:r>
            <a:r>
              <a:rPr lang="en-US" sz="3600" dirty="0">
                <a:latin typeface="Segoe UI (Headings)"/>
                <a:cs typeface="Segoe UI" panose="020B0502040204020203" pitchFamily="34" charset="0"/>
              </a:rPr>
              <a:t> iOS y Android de forma continua </a:t>
            </a:r>
            <a:r>
              <a:rPr lang="en-US" sz="3600" dirty="0" err="1">
                <a:latin typeface="Segoe UI (Headings)"/>
                <a:cs typeface="Segoe UI" panose="020B0502040204020203" pitchFamily="34" charset="0"/>
              </a:rPr>
              <a:t>desde</a:t>
            </a:r>
            <a:r>
              <a:rPr lang="en-US" sz="3600" dirty="0">
                <a:latin typeface="Segoe UI (Headings)"/>
                <a:cs typeface="Segoe UI" panose="020B0502040204020203" pitchFamily="34" charset="0"/>
              </a:rPr>
              <a:t> el IDE.</a:t>
            </a:r>
          </a:p>
          <a:p>
            <a:pPr marL="285750" indent="-285750">
              <a:buFont typeface="Arial" panose="020B0604020202020204" pitchFamily="34" charset="0"/>
              <a:buChar char="•"/>
            </a:pPr>
            <a:r>
              <a:rPr lang="en-US" sz="3600" dirty="0">
                <a:latin typeface="Segoe UI (Headings)"/>
                <a:cs typeface="Segoe UI" panose="020B0502040204020203" pitchFamily="34" charset="0"/>
              </a:rPr>
              <a:t>Live Mode: </a:t>
            </a:r>
            <a:r>
              <a:rPr lang="en-US" sz="3600" dirty="0" err="1">
                <a:latin typeface="Segoe UI (Headings)"/>
                <a:cs typeface="Segoe UI" panose="020B0502040204020203" pitchFamily="34" charset="0"/>
              </a:rPr>
              <a:t>Recompila</a:t>
            </a:r>
            <a:r>
              <a:rPr lang="en-US" sz="3600" dirty="0">
                <a:latin typeface="Segoe UI (Headings)"/>
                <a:cs typeface="Segoe UI" panose="020B0502040204020203" pitchFamily="34" charset="0"/>
              </a:rPr>
              <a:t> el </a:t>
            </a:r>
            <a:r>
              <a:rPr lang="en-US" sz="3600" dirty="0" err="1">
                <a:latin typeface="Segoe UI (Headings)"/>
                <a:cs typeface="Segoe UI" panose="020B0502040204020203" pitchFamily="34" charset="0"/>
              </a:rPr>
              <a:t>código</a:t>
            </a:r>
            <a:r>
              <a:rPr lang="en-US" sz="3600" dirty="0">
                <a:latin typeface="Segoe UI (Headings)"/>
                <a:cs typeface="Segoe UI" panose="020B0502040204020203" pitchFamily="34" charset="0"/>
              </a:rPr>
              <a:t> </a:t>
            </a:r>
            <a:r>
              <a:rPr lang="en-US" sz="3600" dirty="0" err="1">
                <a:latin typeface="Segoe UI (Headings)"/>
                <a:cs typeface="Segoe UI" panose="020B0502040204020203" pitchFamily="34" charset="0"/>
              </a:rPr>
              <a:t>automáticamente</a:t>
            </a:r>
            <a:r>
              <a:rPr lang="en-US" sz="3600" dirty="0">
                <a:latin typeface="Segoe UI (Headings)"/>
                <a:cs typeface="Segoe UI" panose="020B0502040204020203" pitchFamily="34" charset="0"/>
              </a:rPr>
              <a:t> y </a:t>
            </a:r>
            <a:r>
              <a:rPr lang="en-US" sz="3600" dirty="0" err="1">
                <a:latin typeface="Segoe UI (Headings)"/>
                <a:cs typeface="Segoe UI" panose="020B0502040204020203" pitchFamily="34" charset="0"/>
              </a:rPr>
              <a:t>recarga</a:t>
            </a:r>
            <a:r>
              <a:rPr lang="en-US" sz="3600" dirty="0">
                <a:latin typeface="Segoe UI (Headings)"/>
                <a:cs typeface="Segoe UI" panose="020B0502040204020203" pitchFamily="34" charset="0"/>
              </a:rPr>
              <a:t> </a:t>
            </a:r>
            <a:r>
              <a:rPr lang="en-US" sz="3600" dirty="0" err="1">
                <a:latin typeface="Segoe UI (Headings)"/>
                <a:cs typeface="Segoe UI" panose="020B0502040204020203" pitchFamily="34" charset="0"/>
              </a:rPr>
              <a:t>continuamente</a:t>
            </a:r>
            <a:r>
              <a:rPr lang="en-US" sz="3600" dirty="0">
                <a:latin typeface="Segoe UI (Headings)"/>
                <a:cs typeface="Segoe UI" panose="020B0502040204020203" pitchFamily="34" charset="0"/>
              </a:rPr>
              <a:t>.</a:t>
            </a:r>
          </a:p>
          <a:p>
            <a:pPr marL="285750" indent="-285750">
              <a:buFont typeface="Arial" panose="020B0604020202020204" pitchFamily="34" charset="0"/>
              <a:buChar char="•"/>
            </a:pPr>
            <a:endParaRPr lang="en-US" sz="3600" dirty="0">
              <a:latin typeface="Segoe UI (Headings)"/>
              <a:cs typeface="Segoe UI" panose="020B0502040204020203" pitchFamily="34" charset="0"/>
            </a:endParaRPr>
          </a:p>
        </p:txBody>
      </p:sp>
    </p:spTree>
    <p:extLst>
      <p:ext uri="{BB962C8B-B14F-4D97-AF65-F5344CB8AC3E}">
        <p14:creationId xmlns:p14="http://schemas.microsoft.com/office/powerpoint/2010/main" val="199417635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5969061" cy="2799232"/>
          </a:xfrm>
        </p:spPr>
        <p:txBody>
          <a:bodyPr/>
          <a:lstStyle/>
          <a:p>
            <a:r>
              <a:rPr lang="en-US" dirty="0"/>
              <a:t>Xamarin Live Player</a:t>
            </a:r>
            <a:br>
              <a:rPr lang="en-US" dirty="0"/>
            </a:br>
            <a:r>
              <a:rPr lang="en-US" dirty="0"/>
              <a:t>Demo</a:t>
            </a:r>
          </a:p>
        </p:txBody>
      </p:sp>
    </p:spTree>
    <p:extLst>
      <p:ext uri="{BB962C8B-B14F-4D97-AF65-F5344CB8AC3E}">
        <p14:creationId xmlns:p14="http://schemas.microsoft.com/office/powerpoint/2010/main" val="404188836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948901"/>
            <a:ext cx="11637012" cy="960199"/>
          </a:xfrm>
        </p:spPr>
        <p:txBody>
          <a:bodyPr/>
          <a:lstStyle/>
          <a:p>
            <a:r>
              <a:rPr lang="en-US" dirty="0" err="1"/>
              <a:t>Rendimiento</a:t>
            </a:r>
            <a:endParaRPr lang="en-US" dirty="0"/>
          </a:p>
        </p:txBody>
      </p:sp>
    </p:spTree>
    <p:extLst>
      <p:ext uri="{BB962C8B-B14F-4D97-AF65-F5344CB8AC3E}">
        <p14:creationId xmlns:p14="http://schemas.microsoft.com/office/powerpoint/2010/main" val="111565551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a:t>Layout Compression</a:t>
            </a:r>
          </a:p>
        </p:txBody>
      </p:sp>
    </p:spTree>
    <p:extLst>
      <p:ext uri="{BB962C8B-B14F-4D97-AF65-F5344CB8AC3E}">
        <p14:creationId xmlns:p14="http://schemas.microsoft.com/office/powerpoint/2010/main" val="160477608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a:t>Fast Renderers</a:t>
            </a:r>
          </a:p>
        </p:txBody>
      </p:sp>
    </p:spTree>
    <p:extLst>
      <p:ext uri="{BB962C8B-B14F-4D97-AF65-F5344CB8AC3E}">
        <p14:creationId xmlns:p14="http://schemas.microsoft.com/office/powerpoint/2010/main" val="297461918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p>
            <a:r>
              <a:rPr lang="en-US" dirty="0"/>
              <a:t>Pre Fast Renderers (Label)</a:t>
            </a:r>
          </a:p>
        </p:txBody>
      </p:sp>
      <p:sp>
        <p:nvSpPr>
          <p:cNvPr id="4" name="Rettangolo 14"/>
          <p:cNvSpPr/>
          <p:nvPr/>
        </p:nvSpPr>
        <p:spPr bwMode="auto">
          <a:xfrm>
            <a:off x="116851" y="1545973"/>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OnLayout</a:t>
            </a:r>
            <a:r>
              <a:rPr lang="es-ES" sz="2000" dirty="0"/>
              <a:t>();</a:t>
            </a:r>
          </a:p>
          <a:p>
            <a:pPr algn="ctr" defTabSz="932472" fontAlgn="base">
              <a:spcBef>
                <a:spcPct val="0"/>
              </a:spcBef>
              <a:spcAft>
                <a:spcPct val="0"/>
              </a:spcAft>
            </a:pPr>
            <a:r>
              <a:rPr lang="es-ES" sz="2000" dirty="0" err="1">
                <a:gradFill>
                  <a:gsLst>
                    <a:gs pos="5439">
                      <a:srgbClr val="F8F8F8"/>
                    </a:gs>
                    <a:gs pos="10000">
                      <a:srgbClr val="F8F8F8"/>
                    </a:gs>
                  </a:gsLst>
                  <a:lin ang="5400000" scaled="0"/>
                </a:gradFill>
              </a:rPr>
              <a:t>LabelRenderer</a:t>
            </a:r>
            <a:endParaRPr lang="it-IT" sz="2000" dirty="0">
              <a:gradFill>
                <a:gsLst>
                  <a:gs pos="5439">
                    <a:srgbClr val="F8F8F8"/>
                  </a:gs>
                  <a:gs pos="10000">
                    <a:srgbClr val="F8F8F8"/>
                  </a:gs>
                </a:gsLst>
                <a:lin ang="5400000" scaled="0"/>
              </a:gradFill>
            </a:endParaRPr>
          </a:p>
        </p:txBody>
      </p:sp>
      <p:sp>
        <p:nvSpPr>
          <p:cNvPr id="6" name="Rettangolo 14"/>
          <p:cNvSpPr/>
          <p:nvPr/>
        </p:nvSpPr>
        <p:spPr bwMode="auto">
          <a:xfrm>
            <a:off x="116851" y="3919718"/>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a:t>OnLayout();</a:t>
            </a:r>
          </a:p>
          <a:p>
            <a:pPr algn="ctr" defTabSz="932472" fontAlgn="base">
              <a:spcBef>
                <a:spcPct val="0"/>
              </a:spcBef>
              <a:spcAft>
                <a:spcPct val="0"/>
              </a:spcAft>
            </a:pPr>
            <a:r>
              <a:rPr lang="es-ES" sz="2000"/>
              <a:t>ViewRenderer</a:t>
            </a:r>
            <a:endParaRPr lang="it-IT" sz="2000" dirty="0">
              <a:gradFill>
                <a:gsLst>
                  <a:gs pos="5439">
                    <a:srgbClr val="F8F8F8"/>
                  </a:gs>
                  <a:gs pos="10000">
                    <a:srgbClr val="F8F8F8"/>
                  </a:gs>
                </a:gsLst>
                <a:lin ang="5400000" scaled="0"/>
              </a:gradFill>
            </a:endParaRPr>
          </a:p>
        </p:txBody>
      </p:sp>
      <p:sp>
        <p:nvSpPr>
          <p:cNvPr id="7" name="Freccia in su 16"/>
          <p:cNvSpPr/>
          <p:nvPr/>
        </p:nvSpPr>
        <p:spPr bwMode="auto">
          <a:xfrm rot="10800000" flipH="1">
            <a:off x="1640851" y="3047929"/>
            <a:ext cx="304800" cy="833496"/>
          </a:xfrm>
          <a:prstGeom prst="upArrow">
            <a:avLst>
              <a:gd name="adj1" fmla="val 35000"/>
              <a:gd name="adj2" fmla="val 42500"/>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it-IT" sz="2000" dirty="0">
              <a:gradFill>
                <a:gsLst>
                  <a:gs pos="5439">
                    <a:srgbClr val="F8F8F8"/>
                  </a:gs>
                  <a:gs pos="10000">
                    <a:srgbClr val="F8F8F8"/>
                  </a:gs>
                </a:gsLst>
                <a:lin ang="5400000" scaled="0"/>
              </a:gradFill>
            </a:endParaRPr>
          </a:p>
        </p:txBody>
      </p:sp>
      <p:sp>
        <p:nvSpPr>
          <p:cNvPr id="17" name="Rettangolo 14"/>
          <p:cNvSpPr/>
          <p:nvPr/>
        </p:nvSpPr>
        <p:spPr bwMode="auto">
          <a:xfrm>
            <a:off x="4469243" y="3881426"/>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MeasureAndLayout</a:t>
            </a:r>
            <a:r>
              <a:rPr lang="es-ES" sz="2000" dirty="0"/>
              <a:t>();</a:t>
            </a:r>
          </a:p>
          <a:p>
            <a:pPr algn="ctr" defTabSz="932472" fontAlgn="base">
              <a:spcBef>
                <a:spcPct val="0"/>
              </a:spcBef>
              <a:spcAft>
                <a:spcPct val="0"/>
              </a:spcAft>
            </a:pPr>
            <a:r>
              <a:rPr lang="es-ES" sz="2000" dirty="0" err="1"/>
              <a:t>ViewRenderer</a:t>
            </a:r>
            <a:endParaRPr lang="it-IT" sz="2000" dirty="0">
              <a:gradFill>
                <a:gsLst>
                  <a:gs pos="5439">
                    <a:srgbClr val="F8F8F8"/>
                  </a:gs>
                  <a:gs pos="10000">
                    <a:srgbClr val="F8F8F8"/>
                  </a:gs>
                </a:gsLst>
                <a:lin ang="5400000" scaled="0"/>
              </a:gradFill>
            </a:endParaRPr>
          </a:p>
        </p:txBody>
      </p:sp>
      <p:sp>
        <p:nvSpPr>
          <p:cNvPr id="18" name="Freccia in su 16"/>
          <p:cNvSpPr/>
          <p:nvPr/>
        </p:nvSpPr>
        <p:spPr bwMode="auto">
          <a:xfrm rot="5400000" flipH="1">
            <a:off x="3817047" y="4226870"/>
            <a:ext cx="304800" cy="833496"/>
          </a:xfrm>
          <a:prstGeom prst="upArrow">
            <a:avLst>
              <a:gd name="adj1" fmla="val 35000"/>
              <a:gd name="adj2" fmla="val 42500"/>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it-IT" sz="2000" dirty="0">
              <a:gradFill>
                <a:gsLst>
                  <a:gs pos="5439">
                    <a:srgbClr val="F8F8F8"/>
                  </a:gs>
                  <a:gs pos="10000">
                    <a:srgbClr val="F8F8F8"/>
                  </a:gs>
                </a:gsLst>
                <a:lin ang="5400000" scaled="0"/>
              </a:gradFill>
            </a:endParaRPr>
          </a:p>
        </p:txBody>
      </p:sp>
      <p:sp>
        <p:nvSpPr>
          <p:cNvPr id="19" name="Rettangolo 14"/>
          <p:cNvSpPr/>
          <p:nvPr/>
        </p:nvSpPr>
        <p:spPr bwMode="auto">
          <a:xfrm>
            <a:off x="4386195" y="1545973"/>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OnLayout</a:t>
            </a:r>
            <a:r>
              <a:rPr lang="es-ES" sz="2000" dirty="0"/>
              <a:t>();</a:t>
            </a:r>
          </a:p>
          <a:p>
            <a:pPr algn="ctr" defTabSz="932472" fontAlgn="base">
              <a:spcBef>
                <a:spcPct val="0"/>
              </a:spcBef>
              <a:spcAft>
                <a:spcPct val="0"/>
              </a:spcAft>
            </a:pPr>
            <a:r>
              <a:rPr lang="es-ES" sz="2000" dirty="0" err="1"/>
              <a:t>ViewElementRenderer</a:t>
            </a:r>
            <a:endParaRPr lang="it-IT" sz="2000" dirty="0">
              <a:gradFill>
                <a:gsLst>
                  <a:gs pos="5439">
                    <a:srgbClr val="F8F8F8"/>
                  </a:gs>
                  <a:gs pos="10000">
                    <a:srgbClr val="F8F8F8"/>
                  </a:gs>
                </a:gsLst>
                <a:lin ang="5400000" scaled="0"/>
              </a:gradFill>
            </a:endParaRPr>
          </a:p>
        </p:txBody>
      </p:sp>
      <p:sp>
        <p:nvSpPr>
          <p:cNvPr id="20" name="Freccia in su 16"/>
          <p:cNvSpPr/>
          <p:nvPr/>
        </p:nvSpPr>
        <p:spPr bwMode="auto">
          <a:xfrm flipH="1">
            <a:off x="6062595" y="3020851"/>
            <a:ext cx="304800" cy="833496"/>
          </a:xfrm>
          <a:prstGeom prst="upArrow">
            <a:avLst>
              <a:gd name="adj1" fmla="val 35000"/>
              <a:gd name="adj2" fmla="val 42500"/>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it-IT" sz="2000" dirty="0">
              <a:gradFill>
                <a:gsLst>
                  <a:gs pos="5439">
                    <a:srgbClr val="F8F8F8"/>
                  </a:gs>
                  <a:gs pos="10000">
                    <a:srgbClr val="F8F8F8"/>
                  </a:gs>
                </a:gsLst>
                <a:lin ang="5400000" scaled="0"/>
              </a:gradFill>
            </a:endParaRPr>
          </a:p>
        </p:txBody>
      </p:sp>
      <p:sp>
        <p:nvSpPr>
          <p:cNvPr id="21" name="Rettangolo 14"/>
          <p:cNvSpPr/>
          <p:nvPr/>
        </p:nvSpPr>
        <p:spPr bwMode="auto">
          <a:xfrm>
            <a:off x="8713721" y="1545973"/>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UpdateLayout</a:t>
            </a:r>
            <a:r>
              <a:rPr lang="es-ES" sz="2000" dirty="0"/>
              <a:t>();</a:t>
            </a:r>
          </a:p>
          <a:p>
            <a:pPr algn="ctr" defTabSz="932472" fontAlgn="base">
              <a:spcBef>
                <a:spcPct val="0"/>
              </a:spcBef>
              <a:spcAft>
                <a:spcPct val="0"/>
              </a:spcAft>
            </a:pPr>
            <a:r>
              <a:rPr lang="es-ES" sz="2000" dirty="0" err="1"/>
              <a:t>LabelRenderer</a:t>
            </a:r>
            <a:endParaRPr lang="it-IT" sz="2000" dirty="0">
              <a:gradFill>
                <a:gsLst>
                  <a:gs pos="5439">
                    <a:srgbClr val="F8F8F8"/>
                  </a:gs>
                  <a:gs pos="10000">
                    <a:srgbClr val="F8F8F8"/>
                  </a:gs>
                </a:gsLst>
                <a:lin ang="5400000" scaled="0"/>
              </a:gradFill>
            </a:endParaRPr>
          </a:p>
        </p:txBody>
      </p:sp>
      <p:sp>
        <p:nvSpPr>
          <p:cNvPr id="22" name="Freccia in su 16"/>
          <p:cNvSpPr/>
          <p:nvPr/>
        </p:nvSpPr>
        <p:spPr bwMode="auto">
          <a:xfrm rot="5400000" flipH="1">
            <a:off x="8073958" y="1853125"/>
            <a:ext cx="304800" cy="833496"/>
          </a:xfrm>
          <a:prstGeom prst="upArrow">
            <a:avLst>
              <a:gd name="adj1" fmla="val 35000"/>
              <a:gd name="adj2" fmla="val 42500"/>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it-IT"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1618887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20" grpId="0" animBg="1"/>
      <p:bldP spid="2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lstStyle/>
          <a:p>
            <a:r>
              <a:rPr lang="en-US" dirty="0"/>
              <a:t>Post Fast Renderers (Label)</a:t>
            </a:r>
          </a:p>
        </p:txBody>
      </p:sp>
      <p:sp>
        <p:nvSpPr>
          <p:cNvPr id="4" name="Rettangolo 14"/>
          <p:cNvSpPr/>
          <p:nvPr/>
        </p:nvSpPr>
        <p:spPr bwMode="auto">
          <a:xfrm>
            <a:off x="4465115" y="1189176"/>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OnLayout</a:t>
            </a:r>
            <a:r>
              <a:rPr lang="es-ES" sz="2000" dirty="0"/>
              <a:t>();</a:t>
            </a:r>
          </a:p>
          <a:p>
            <a:pPr algn="ctr" defTabSz="932472" fontAlgn="base">
              <a:spcBef>
                <a:spcPct val="0"/>
              </a:spcBef>
              <a:spcAft>
                <a:spcPct val="0"/>
              </a:spcAft>
            </a:pPr>
            <a:r>
              <a:rPr lang="es-ES" sz="2000" dirty="0" err="1">
                <a:gradFill>
                  <a:gsLst>
                    <a:gs pos="5439">
                      <a:srgbClr val="F8F8F8"/>
                    </a:gs>
                    <a:gs pos="10000">
                      <a:srgbClr val="F8F8F8"/>
                    </a:gs>
                  </a:gsLst>
                  <a:lin ang="5400000" scaled="0"/>
                </a:gradFill>
              </a:rPr>
              <a:t>LabelRenderer</a:t>
            </a:r>
            <a:endParaRPr lang="it-IT" sz="2000" dirty="0">
              <a:gradFill>
                <a:gsLst>
                  <a:gs pos="5439">
                    <a:srgbClr val="F8F8F8"/>
                  </a:gs>
                  <a:gs pos="10000">
                    <a:srgbClr val="F8F8F8"/>
                  </a:gs>
                </a:gsLst>
                <a:lin ang="5400000" scaled="0"/>
              </a:gradFill>
            </a:endParaRPr>
          </a:p>
        </p:txBody>
      </p:sp>
      <p:sp>
        <p:nvSpPr>
          <p:cNvPr id="6" name="Rettangolo 14"/>
          <p:cNvSpPr/>
          <p:nvPr/>
        </p:nvSpPr>
        <p:spPr bwMode="auto">
          <a:xfrm>
            <a:off x="4465115" y="3562921"/>
            <a:ext cx="3352800" cy="1447800"/>
          </a:xfrm>
          <a:prstGeom prst="rect">
            <a:avLst/>
          </a:prstGeom>
          <a:solidFill>
            <a:schemeClr val="accent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s-ES" sz="2000" dirty="0" err="1"/>
              <a:t>OnLayout</a:t>
            </a:r>
            <a:r>
              <a:rPr lang="es-ES" sz="2000" dirty="0"/>
              <a:t>();</a:t>
            </a:r>
          </a:p>
          <a:p>
            <a:pPr algn="ctr" defTabSz="932472" fontAlgn="base">
              <a:spcBef>
                <a:spcPct val="0"/>
              </a:spcBef>
              <a:spcAft>
                <a:spcPct val="0"/>
              </a:spcAft>
            </a:pPr>
            <a:r>
              <a:rPr lang="es-ES" sz="2000" dirty="0" err="1"/>
              <a:t>ViewRenderer</a:t>
            </a:r>
            <a:endParaRPr lang="it-IT" sz="2000" dirty="0">
              <a:gradFill>
                <a:gsLst>
                  <a:gs pos="5439">
                    <a:srgbClr val="F8F8F8"/>
                  </a:gs>
                  <a:gs pos="10000">
                    <a:srgbClr val="F8F8F8"/>
                  </a:gs>
                </a:gsLst>
                <a:lin ang="5400000" scaled="0"/>
              </a:gradFill>
            </a:endParaRPr>
          </a:p>
        </p:txBody>
      </p:sp>
      <p:sp>
        <p:nvSpPr>
          <p:cNvPr id="7" name="Freccia in su 16"/>
          <p:cNvSpPr/>
          <p:nvPr/>
        </p:nvSpPr>
        <p:spPr bwMode="auto">
          <a:xfrm rot="10800000" flipH="1">
            <a:off x="5989115" y="2691132"/>
            <a:ext cx="304800" cy="833496"/>
          </a:xfrm>
          <a:prstGeom prst="upArrow">
            <a:avLst>
              <a:gd name="adj1" fmla="val 35000"/>
              <a:gd name="adj2" fmla="val 42500"/>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it-IT" sz="200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2423822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5969061" cy="2799232"/>
          </a:xfrm>
        </p:spPr>
        <p:txBody>
          <a:bodyPr/>
          <a:lstStyle/>
          <a:p>
            <a:r>
              <a:rPr lang="en-US" dirty="0"/>
              <a:t>Fast Renderer</a:t>
            </a:r>
            <a:br>
              <a:rPr lang="en-US" dirty="0"/>
            </a:br>
            <a:r>
              <a:rPr lang="en-US" dirty="0"/>
              <a:t>Demo</a:t>
            </a:r>
          </a:p>
        </p:txBody>
      </p:sp>
    </p:spTree>
    <p:extLst>
      <p:ext uri="{BB962C8B-B14F-4D97-AF65-F5344CB8AC3E}">
        <p14:creationId xmlns:p14="http://schemas.microsoft.com/office/powerpoint/2010/main" val="236404912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err="1"/>
              <a:t>Mejoras</a:t>
            </a:r>
            <a:r>
              <a:rPr lang="en-US" dirty="0"/>
              <a:t> </a:t>
            </a:r>
            <a:r>
              <a:rPr lang="en-US" dirty="0" err="1"/>
              <a:t>ListView</a:t>
            </a:r>
            <a:endParaRPr lang="en-US" dirty="0">
              <a:solidFill>
                <a:srgbClr val="1FAECE"/>
              </a:solidFill>
            </a:endParaRPr>
          </a:p>
        </p:txBody>
      </p:sp>
      <p:sp>
        <p:nvSpPr>
          <p:cNvPr id="3" name="TextBox 2"/>
          <p:cNvSpPr txBox="1"/>
          <p:nvPr/>
        </p:nvSpPr>
        <p:spPr>
          <a:xfrm>
            <a:off x="2958513" y="4026616"/>
            <a:ext cx="6050868" cy="1418114"/>
          </a:xfrm>
          <a:prstGeom prst="rect">
            <a:avLst/>
          </a:prstGeom>
          <a:noFill/>
        </p:spPr>
        <p:txBody>
          <a:bodyPr wrap="square" lIns="179285" tIns="143428" rIns="179285" bIns="143428" rtlCol="0">
            <a:spAutoFit/>
          </a:bodyPr>
          <a:lstStyle/>
          <a:p>
            <a:pPr marL="336145" indent="-336145" defTabSz="914367">
              <a:lnSpc>
                <a:spcPct val="90000"/>
              </a:lnSpc>
              <a:spcAft>
                <a:spcPts val="588"/>
              </a:spcAft>
              <a:buFontTx/>
              <a:buChar char="-"/>
              <a:defRPr/>
            </a:pPr>
            <a:r>
              <a:rPr lang="en-US" sz="2353" dirty="0" err="1">
                <a:solidFill>
                  <a:srgbClr val="FFFFFF"/>
                </a:solidFill>
                <a:latin typeface="Segoe UI"/>
              </a:rPr>
              <a:t>Carga</a:t>
            </a:r>
            <a:r>
              <a:rPr lang="en-US" sz="2353" dirty="0">
                <a:solidFill>
                  <a:srgbClr val="FFFFFF"/>
                </a:solidFill>
                <a:latin typeface="Segoe UI"/>
              </a:rPr>
              <a:t> </a:t>
            </a:r>
            <a:r>
              <a:rPr lang="en-US" sz="2353" dirty="0" err="1">
                <a:solidFill>
                  <a:srgbClr val="FFFFFF"/>
                </a:solidFill>
                <a:latin typeface="Segoe UI"/>
              </a:rPr>
              <a:t>más</a:t>
            </a:r>
            <a:r>
              <a:rPr lang="en-US" sz="2353" dirty="0">
                <a:solidFill>
                  <a:srgbClr val="FFFFFF"/>
                </a:solidFill>
                <a:latin typeface="Segoe UI"/>
              </a:rPr>
              <a:t> </a:t>
            </a:r>
            <a:r>
              <a:rPr lang="en-US" sz="2353" dirty="0" err="1">
                <a:solidFill>
                  <a:srgbClr val="FFFFFF"/>
                </a:solidFill>
                <a:latin typeface="Segoe UI"/>
              </a:rPr>
              <a:t>rápida</a:t>
            </a:r>
            <a:endParaRPr lang="en-US" sz="2353" dirty="0">
              <a:solidFill>
                <a:srgbClr val="FFFFFF"/>
              </a:solidFill>
              <a:latin typeface="Segoe UI"/>
            </a:endParaRPr>
          </a:p>
          <a:p>
            <a:pPr marL="336145" indent="-336145" defTabSz="914367">
              <a:lnSpc>
                <a:spcPct val="90000"/>
              </a:lnSpc>
              <a:spcAft>
                <a:spcPts val="588"/>
              </a:spcAft>
              <a:buFontTx/>
              <a:buChar char="-"/>
              <a:defRPr/>
            </a:pPr>
            <a:r>
              <a:rPr lang="en-US" sz="2353" dirty="0" err="1">
                <a:solidFill>
                  <a:srgbClr val="FFFFFF"/>
                </a:solidFill>
                <a:latin typeface="Segoe UI"/>
              </a:rPr>
              <a:t>Insercción</a:t>
            </a:r>
            <a:r>
              <a:rPr lang="en-US" sz="2353" dirty="0">
                <a:solidFill>
                  <a:srgbClr val="FFFFFF"/>
                </a:solidFill>
                <a:latin typeface="Segoe UI"/>
              </a:rPr>
              <a:t> </a:t>
            </a:r>
            <a:r>
              <a:rPr lang="en-US" sz="2353" dirty="0" err="1">
                <a:solidFill>
                  <a:srgbClr val="FFFFFF"/>
                </a:solidFill>
                <a:latin typeface="Segoe UI"/>
              </a:rPr>
              <a:t>directa</a:t>
            </a:r>
            <a:endParaRPr lang="en-US" sz="2353" dirty="0">
              <a:solidFill>
                <a:srgbClr val="FFFFFF"/>
              </a:solidFill>
              <a:latin typeface="Segoe UI"/>
            </a:endParaRPr>
          </a:p>
          <a:p>
            <a:pPr marL="336145" indent="-336145" defTabSz="914367">
              <a:lnSpc>
                <a:spcPct val="90000"/>
              </a:lnSpc>
              <a:spcAft>
                <a:spcPts val="588"/>
              </a:spcAft>
              <a:buFontTx/>
              <a:buChar char="-"/>
              <a:defRPr/>
            </a:pPr>
            <a:r>
              <a:rPr lang="en-US" sz="2353" dirty="0" err="1">
                <a:solidFill>
                  <a:srgbClr val="FFFFFF"/>
                </a:solidFill>
                <a:latin typeface="Segoe UI"/>
              </a:rPr>
              <a:t>Eliminar</a:t>
            </a:r>
            <a:r>
              <a:rPr lang="en-US" sz="2353" dirty="0">
                <a:solidFill>
                  <a:srgbClr val="FFFFFF"/>
                </a:solidFill>
                <a:latin typeface="Segoe UI"/>
              </a:rPr>
              <a:t> </a:t>
            </a:r>
            <a:r>
              <a:rPr lang="en-US" sz="2353" dirty="0" err="1">
                <a:solidFill>
                  <a:srgbClr val="FFFFFF"/>
                </a:solidFill>
                <a:latin typeface="Segoe UI"/>
              </a:rPr>
              <a:t>necesidad</a:t>
            </a:r>
            <a:r>
              <a:rPr lang="en-US" sz="2353" dirty="0">
                <a:solidFill>
                  <a:srgbClr val="FFFFFF"/>
                </a:solidFill>
                <a:latin typeface="Segoe UI"/>
              </a:rPr>
              <a:t> de </a:t>
            </a:r>
            <a:r>
              <a:rPr lang="en-US" sz="2353" dirty="0" err="1">
                <a:solidFill>
                  <a:srgbClr val="FFFFFF"/>
                </a:solidFill>
                <a:latin typeface="Segoe UI"/>
              </a:rPr>
              <a:t>usar</a:t>
            </a:r>
            <a:r>
              <a:rPr lang="en-US" sz="2353" dirty="0">
                <a:solidFill>
                  <a:srgbClr val="FFFFFF"/>
                </a:solidFill>
                <a:latin typeface="Segoe UI"/>
              </a:rPr>
              <a:t> </a:t>
            </a:r>
            <a:r>
              <a:rPr lang="en-US" sz="2353" dirty="0" err="1">
                <a:solidFill>
                  <a:srgbClr val="FFFFFF"/>
                </a:solidFill>
                <a:latin typeface="Segoe UI"/>
              </a:rPr>
              <a:t>celdas</a:t>
            </a:r>
            <a:endParaRPr lang="en-US" sz="2353" dirty="0">
              <a:solidFill>
                <a:srgbClr val="FFFFFF"/>
              </a:solidFill>
              <a:latin typeface="Segoe UI"/>
            </a:endParaRPr>
          </a:p>
        </p:txBody>
      </p:sp>
    </p:spTree>
    <p:extLst>
      <p:ext uri="{BB962C8B-B14F-4D97-AF65-F5344CB8AC3E}">
        <p14:creationId xmlns:p14="http://schemas.microsoft.com/office/powerpoint/2010/main" val="292047431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p:txBody>
          <a:bodyPr/>
          <a:lstStyle/>
          <a:p>
            <a:r>
              <a:rPr lang="en-US" dirty="0"/>
              <a:t>Javier Suárez Ruiz</a:t>
            </a:r>
          </a:p>
          <a:p>
            <a:r>
              <a:rPr lang="en-US" dirty="0"/>
              <a:t>@</a:t>
            </a:r>
            <a:r>
              <a:rPr lang="en-US" dirty="0" err="1"/>
              <a:t>jsuarezruiz</a:t>
            </a:r>
            <a:endParaRPr lang="en-US" dirty="0"/>
          </a:p>
        </p:txBody>
      </p:sp>
      <p:sp>
        <p:nvSpPr>
          <p:cNvPr id="3" name="Title 2"/>
          <p:cNvSpPr>
            <a:spLocks noGrp="1"/>
          </p:cNvSpPr>
          <p:nvPr>
            <p:ph type="title"/>
          </p:nvPr>
        </p:nvSpPr>
        <p:spPr/>
        <p:txBody>
          <a:bodyPr/>
          <a:lstStyle/>
          <a:p>
            <a:r>
              <a:rPr lang="en-US" dirty="0"/>
              <a:t>Interfaces </a:t>
            </a:r>
            <a:r>
              <a:rPr lang="en-US" dirty="0" err="1"/>
              <a:t>nativas</a:t>
            </a:r>
            <a:r>
              <a:rPr lang="en-US" dirty="0"/>
              <a:t> Cross-Platform </a:t>
            </a:r>
            <a:br>
              <a:rPr lang="en-US" dirty="0"/>
            </a:br>
            <a:r>
              <a:rPr lang="en-US" dirty="0"/>
              <a:t>con </a:t>
            </a:r>
            <a:r>
              <a:rPr lang="en-US" dirty="0" err="1"/>
              <a:t>Xamarin.Forms</a:t>
            </a:r>
            <a:endParaRPr lang="en-US" dirty="0"/>
          </a:p>
        </p:txBody>
      </p:sp>
    </p:spTree>
    <p:extLst>
      <p:ext uri="{BB962C8B-B14F-4D97-AF65-F5344CB8AC3E}">
        <p14:creationId xmlns:p14="http://schemas.microsoft.com/office/powerpoint/2010/main" val="779480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948901"/>
            <a:ext cx="11637012" cy="960199"/>
          </a:xfrm>
        </p:spPr>
        <p:txBody>
          <a:bodyPr/>
          <a:lstStyle/>
          <a:p>
            <a:r>
              <a:rPr lang="en-US" dirty="0" err="1"/>
              <a:t>Novedades</a:t>
            </a:r>
            <a:endParaRPr lang="en-US" dirty="0"/>
          </a:p>
        </p:txBody>
      </p:sp>
    </p:spTree>
    <p:extLst>
      <p:ext uri="{BB962C8B-B14F-4D97-AF65-F5344CB8AC3E}">
        <p14:creationId xmlns:p14="http://schemas.microsoft.com/office/powerpoint/2010/main" val="221267772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13236"/>
            <a:ext cx="11653523" cy="1916294"/>
          </a:xfrm>
        </p:spPr>
        <p:txBody>
          <a:bodyPr/>
          <a:lstStyle/>
          <a:p>
            <a:r>
              <a:rPr lang="en-US" dirty="0" err="1"/>
              <a:t>FlexBox</a:t>
            </a:r>
            <a:r>
              <a:rPr lang="en-US" dirty="0"/>
              <a:t> </a:t>
            </a:r>
            <a:r>
              <a:rPr lang="en-US" dirty="0" err="1"/>
              <a:t>inspirado</a:t>
            </a:r>
            <a:r>
              <a:rPr lang="en-US" dirty="0"/>
              <a:t> </a:t>
            </a:r>
            <a:r>
              <a:rPr lang="en-US" dirty="0" err="1"/>
              <a:t>en</a:t>
            </a:r>
            <a:r>
              <a:rPr lang="en-US" dirty="0"/>
              <a:t> CSS</a:t>
            </a:r>
          </a:p>
          <a:p>
            <a:r>
              <a:rPr lang="en-US" dirty="0" err="1"/>
              <a:t>Usado</a:t>
            </a:r>
            <a:r>
              <a:rPr lang="en-US" dirty="0"/>
              <a:t> para</a:t>
            </a:r>
          </a:p>
          <a:p>
            <a:pPr lvl="1"/>
            <a:r>
              <a:rPr lang="en-US" dirty="0"/>
              <a:t>Adaptive layout</a:t>
            </a:r>
          </a:p>
        </p:txBody>
      </p:sp>
      <p:sp>
        <p:nvSpPr>
          <p:cNvPr id="2" name="Title 1"/>
          <p:cNvSpPr>
            <a:spLocks noGrp="1"/>
          </p:cNvSpPr>
          <p:nvPr>
            <p:ph type="title"/>
          </p:nvPr>
        </p:nvSpPr>
        <p:spPr/>
        <p:txBody>
          <a:bodyPr/>
          <a:lstStyle/>
          <a:p>
            <a:r>
              <a:rPr lang="en-US" dirty="0" err="1"/>
              <a:t>FlexLayout</a:t>
            </a:r>
            <a:endParaRPr lang="en-US" sz="3921" dirty="0">
              <a:gradFill>
                <a:gsLst>
                  <a:gs pos="10101">
                    <a:schemeClr val="tx1"/>
                  </a:gs>
                  <a:gs pos="54000">
                    <a:schemeClr val="tx1"/>
                  </a:gs>
                </a:gsLst>
                <a:lin ang="5400000" scaled="0"/>
              </a:gradFill>
            </a:endParaRPr>
          </a:p>
        </p:txBody>
      </p:sp>
    </p:spTree>
    <p:extLst>
      <p:ext uri="{BB962C8B-B14F-4D97-AF65-F5344CB8AC3E}">
        <p14:creationId xmlns:p14="http://schemas.microsoft.com/office/powerpoint/2010/main" val="3736119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Ejemplo</a:t>
            </a:r>
            <a:r>
              <a:rPr lang="en-US" dirty="0"/>
              <a:t> </a:t>
            </a:r>
            <a:r>
              <a:rPr lang="en-US" dirty="0" err="1"/>
              <a:t>FlexLayout</a:t>
            </a:r>
            <a:endParaRPr lang="en-US" dirty="0"/>
          </a:p>
        </p:txBody>
      </p:sp>
      <p:sp>
        <p:nvSpPr>
          <p:cNvPr id="5" name="Text Placeholder 4"/>
          <p:cNvSpPr>
            <a:spLocks noGrp="1"/>
          </p:cNvSpPr>
          <p:nvPr>
            <p:ph type="body" sz="quarter" idx="10"/>
          </p:nvPr>
        </p:nvSpPr>
        <p:spPr>
          <a:xfrm>
            <a:off x="269240" y="1197639"/>
            <a:ext cx="11653522" cy="2534501"/>
          </a:xfrm>
        </p:spPr>
        <p:txBody>
          <a:bodyPr/>
          <a:lstStyle/>
          <a:p>
            <a:r>
              <a:rPr lang="en-US" sz="1176" dirty="0">
                <a:solidFill>
                  <a:schemeClr val="tx1"/>
                </a:solidFill>
              </a:rPr>
              <a:t>&lt;?xml version="1.0" encoding="UTF-8"?&gt;</a:t>
            </a:r>
          </a:p>
          <a:p>
            <a:r>
              <a:rPr lang="en-US" sz="1176" dirty="0">
                <a:solidFill>
                  <a:schemeClr val="tx1"/>
                </a:solidFill>
              </a:rPr>
              <a:t>&lt;</a:t>
            </a:r>
            <a:r>
              <a:rPr lang="en-US" sz="1176" dirty="0" err="1">
                <a:solidFill>
                  <a:schemeClr val="tx1"/>
                </a:solidFill>
              </a:rPr>
              <a:t>ContentPage</a:t>
            </a:r>
            <a:r>
              <a:rPr lang="en-US" sz="1176" dirty="0">
                <a:solidFill>
                  <a:schemeClr val="tx1"/>
                </a:solidFill>
              </a:rPr>
              <a:t> </a:t>
            </a:r>
            <a:r>
              <a:rPr lang="en-US" sz="1176" dirty="0" err="1">
                <a:solidFill>
                  <a:schemeClr val="tx1"/>
                </a:solidFill>
              </a:rPr>
              <a:t>xmlns</a:t>
            </a:r>
            <a:r>
              <a:rPr lang="en-US" sz="1176" dirty="0">
                <a:solidFill>
                  <a:schemeClr val="tx1"/>
                </a:solidFill>
              </a:rPr>
              <a:t>="http://xamarin.com/schemas/2014/forms" </a:t>
            </a:r>
          </a:p>
          <a:p>
            <a:r>
              <a:rPr lang="en-US" sz="1176" dirty="0">
                <a:solidFill>
                  <a:schemeClr val="tx1"/>
                </a:solidFill>
              </a:rPr>
              <a:t>	  </a:t>
            </a:r>
            <a:r>
              <a:rPr lang="en-US" sz="1176" dirty="0" err="1">
                <a:solidFill>
                  <a:schemeClr val="tx1"/>
                </a:solidFill>
              </a:rPr>
              <a:t>xmlns:x</a:t>
            </a:r>
            <a:r>
              <a:rPr lang="en-US" sz="1176" dirty="0">
                <a:solidFill>
                  <a:schemeClr val="tx1"/>
                </a:solidFill>
              </a:rPr>
              <a:t>=http://schemas.microsoft.com/winfx/2009/xaml</a:t>
            </a:r>
          </a:p>
          <a:p>
            <a:r>
              <a:rPr lang="en-US" sz="1176" dirty="0">
                <a:solidFill>
                  <a:schemeClr val="tx1"/>
                </a:solidFill>
              </a:rPr>
              <a:t>	  x:Class="FormsFlexLayoutDemo.FlexDemoPage"&gt;</a:t>
            </a:r>
          </a:p>
          <a:p>
            <a:r>
              <a:rPr lang="en-US" sz="1176" dirty="0">
                <a:solidFill>
                  <a:schemeClr val="tx1"/>
                </a:solidFill>
              </a:rPr>
              <a:t>    &lt;</a:t>
            </a:r>
            <a:r>
              <a:rPr lang="en-US" sz="1176" dirty="0" err="1">
                <a:solidFill>
                  <a:schemeClr val="tx1"/>
                </a:solidFill>
              </a:rPr>
              <a:t>FlexLayout</a:t>
            </a:r>
            <a:r>
              <a:rPr lang="en-US" sz="1176" dirty="0">
                <a:solidFill>
                  <a:schemeClr val="tx1"/>
                </a:solidFill>
              </a:rPr>
              <a:t> x:Name="flexbox”&gt;</a:t>
            </a:r>
          </a:p>
          <a:p>
            <a:r>
              <a:rPr lang="en-US" sz="1176" dirty="0">
                <a:solidFill>
                  <a:schemeClr val="tx1"/>
                </a:solidFill>
              </a:rPr>
              <a:t>        &lt;Label Text="Flex Element 1" /&gt;</a:t>
            </a:r>
          </a:p>
          <a:p>
            <a:r>
              <a:rPr lang="en-US" sz="1176" dirty="0">
                <a:solidFill>
                  <a:schemeClr val="tx1"/>
                </a:solidFill>
              </a:rPr>
              <a:t>        &lt;Label Text="Flex Element 2" /&gt;</a:t>
            </a:r>
          </a:p>
          <a:p>
            <a:r>
              <a:rPr lang="en-US" sz="1176" dirty="0">
                <a:solidFill>
                  <a:schemeClr val="tx1"/>
                </a:solidFill>
              </a:rPr>
              <a:t>        &lt;Label Text="Flex Element 3" /&gt;</a:t>
            </a:r>
          </a:p>
          <a:p>
            <a:r>
              <a:rPr lang="en-US" sz="1176" dirty="0">
                <a:solidFill>
                  <a:schemeClr val="tx1"/>
                </a:solidFill>
              </a:rPr>
              <a:t>        &lt;Label Text="Flex Element 4" /&gt;</a:t>
            </a:r>
          </a:p>
          <a:p>
            <a:r>
              <a:rPr lang="en-US" sz="1176" dirty="0">
                <a:solidFill>
                  <a:schemeClr val="tx1"/>
                </a:solidFill>
              </a:rPr>
              <a:t>        &lt;Label Text="Flex Element 5" /&gt;</a:t>
            </a:r>
          </a:p>
          <a:p>
            <a:r>
              <a:rPr lang="en-US" sz="1176" dirty="0">
                <a:solidFill>
                  <a:schemeClr val="tx1"/>
                </a:solidFill>
              </a:rPr>
              <a:t>    &lt;/</a:t>
            </a:r>
            <a:r>
              <a:rPr lang="en-US" sz="1176" dirty="0" err="1">
                <a:solidFill>
                  <a:schemeClr val="tx1"/>
                </a:solidFill>
              </a:rPr>
              <a:t>FlexLayout</a:t>
            </a:r>
            <a:r>
              <a:rPr lang="en-US" sz="1176" dirty="0">
                <a:solidFill>
                  <a:schemeClr val="tx1"/>
                </a:solidFill>
              </a:rPr>
              <a:t>&gt;</a:t>
            </a:r>
          </a:p>
          <a:p>
            <a:r>
              <a:rPr lang="en-US" sz="1176" dirty="0">
                <a:solidFill>
                  <a:schemeClr val="tx1"/>
                </a:solidFill>
              </a:rPr>
              <a:t>&lt;/</a:t>
            </a:r>
            <a:r>
              <a:rPr lang="en-US" sz="1176" dirty="0" err="1">
                <a:solidFill>
                  <a:schemeClr val="tx1"/>
                </a:solidFill>
              </a:rPr>
              <a:t>ContentPage</a:t>
            </a:r>
            <a:r>
              <a:rPr lang="en-US" sz="1176" dirty="0">
                <a:solidFill>
                  <a:schemeClr val="tx1"/>
                </a:solidFill>
              </a:rPr>
              <a:t>&gt;</a:t>
            </a:r>
          </a:p>
        </p:txBody>
      </p:sp>
      <p:sp>
        <p:nvSpPr>
          <p:cNvPr id="2" name="Rectangle 1"/>
          <p:cNvSpPr/>
          <p:nvPr/>
        </p:nvSpPr>
        <p:spPr bwMode="auto">
          <a:xfrm>
            <a:off x="4583032" y="3475630"/>
            <a:ext cx="5826761" cy="186755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extBox 2"/>
          <p:cNvSpPr txBox="1"/>
          <p:nvPr/>
        </p:nvSpPr>
        <p:spPr>
          <a:xfrm>
            <a:off x="4732437" y="3774438"/>
            <a:ext cx="1643445" cy="506901"/>
          </a:xfrm>
          <a:prstGeom prst="rect">
            <a:avLst/>
          </a:prstGeom>
          <a:solidFill>
            <a:schemeClr val="accent1">
              <a:lumMod val="60000"/>
              <a:lumOff val="40000"/>
            </a:schemeClr>
          </a:solidFill>
        </p:spPr>
        <p:txBody>
          <a:bodyPr wrap="square" lIns="179285" tIns="143428" rIns="179285" bIns="143428" rtlCol="0">
            <a:spAutoFit/>
          </a:bodyPr>
          <a:lstStyle/>
          <a:p>
            <a:pPr defTabSz="914367">
              <a:lnSpc>
                <a:spcPct val="90000"/>
              </a:lnSpc>
              <a:spcAft>
                <a:spcPts val="588"/>
              </a:spcAft>
              <a:defRPr/>
            </a:pPr>
            <a:r>
              <a:rPr lang="en-US" sz="1568" dirty="0">
                <a:solidFill>
                  <a:srgbClr val="FFFFFF"/>
                </a:solidFill>
                <a:latin typeface="Segoe UI"/>
              </a:rPr>
              <a:t>Flex Element 1</a:t>
            </a:r>
          </a:p>
        </p:txBody>
      </p:sp>
      <p:sp>
        <p:nvSpPr>
          <p:cNvPr id="7" name="TextBox 6"/>
          <p:cNvSpPr txBox="1"/>
          <p:nvPr/>
        </p:nvSpPr>
        <p:spPr>
          <a:xfrm>
            <a:off x="6525286" y="3774438"/>
            <a:ext cx="1643445" cy="506901"/>
          </a:xfrm>
          <a:prstGeom prst="rect">
            <a:avLst/>
          </a:prstGeom>
          <a:solidFill>
            <a:schemeClr val="accent1">
              <a:lumMod val="60000"/>
              <a:lumOff val="40000"/>
            </a:schemeClr>
          </a:solidFill>
        </p:spPr>
        <p:txBody>
          <a:bodyPr wrap="square" lIns="179285" tIns="143428" rIns="179285" bIns="143428" rtlCol="0">
            <a:spAutoFit/>
          </a:bodyPr>
          <a:lstStyle/>
          <a:p>
            <a:pPr defTabSz="914367">
              <a:lnSpc>
                <a:spcPct val="90000"/>
              </a:lnSpc>
              <a:spcAft>
                <a:spcPts val="588"/>
              </a:spcAft>
              <a:defRPr/>
            </a:pPr>
            <a:r>
              <a:rPr lang="en-US" sz="1568" dirty="0">
                <a:solidFill>
                  <a:srgbClr val="FFFFFF"/>
                </a:solidFill>
                <a:latin typeface="Segoe UI"/>
              </a:rPr>
              <a:t>Flex Element 2</a:t>
            </a:r>
          </a:p>
        </p:txBody>
      </p:sp>
      <p:sp>
        <p:nvSpPr>
          <p:cNvPr id="8" name="TextBox 7"/>
          <p:cNvSpPr txBox="1"/>
          <p:nvPr/>
        </p:nvSpPr>
        <p:spPr>
          <a:xfrm>
            <a:off x="8318136" y="3774438"/>
            <a:ext cx="1643445" cy="506901"/>
          </a:xfrm>
          <a:prstGeom prst="rect">
            <a:avLst/>
          </a:prstGeom>
          <a:solidFill>
            <a:schemeClr val="accent1">
              <a:lumMod val="60000"/>
              <a:lumOff val="40000"/>
            </a:schemeClr>
          </a:solidFill>
        </p:spPr>
        <p:txBody>
          <a:bodyPr wrap="square" lIns="179285" tIns="143428" rIns="179285" bIns="143428" rtlCol="0">
            <a:spAutoFit/>
          </a:bodyPr>
          <a:lstStyle/>
          <a:p>
            <a:pPr defTabSz="914367">
              <a:lnSpc>
                <a:spcPct val="90000"/>
              </a:lnSpc>
              <a:spcAft>
                <a:spcPts val="588"/>
              </a:spcAft>
              <a:defRPr/>
            </a:pPr>
            <a:r>
              <a:rPr lang="en-US" sz="1568" dirty="0">
                <a:solidFill>
                  <a:srgbClr val="FFFFFF"/>
                </a:solidFill>
                <a:latin typeface="Segoe UI"/>
              </a:rPr>
              <a:t>Flex Element 3</a:t>
            </a:r>
          </a:p>
        </p:txBody>
      </p:sp>
      <p:sp>
        <p:nvSpPr>
          <p:cNvPr id="9" name="TextBox 8"/>
          <p:cNvSpPr txBox="1"/>
          <p:nvPr/>
        </p:nvSpPr>
        <p:spPr>
          <a:xfrm>
            <a:off x="4732437" y="4471544"/>
            <a:ext cx="1643445" cy="506901"/>
          </a:xfrm>
          <a:prstGeom prst="rect">
            <a:avLst/>
          </a:prstGeom>
          <a:solidFill>
            <a:schemeClr val="accent1">
              <a:lumMod val="60000"/>
              <a:lumOff val="40000"/>
            </a:schemeClr>
          </a:solidFill>
        </p:spPr>
        <p:txBody>
          <a:bodyPr wrap="square" lIns="179285" tIns="143428" rIns="179285" bIns="143428" rtlCol="0">
            <a:spAutoFit/>
          </a:bodyPr>
          <a:lstStyle/>
          <a:p>
            <a:pPr defTabSz="914367">
              <a:lnSpc>
                <a:spcPct val="90000"/>
              </a:lnSpc>
              <a:spcAft>
                <a:spcPts val="588"/>
              </a:spcAft>
              <a:defRPr/>
            </a:pPr>
            <a:r>
              <a:rPr lang="en-US" sz="1568" dirty="0">
                <a:solidFill>
                  <a:srgbClr val="FFFFFF"/>
                </a:solidFill>
                <a:latin typeface="Segoe UI"/>
              </a:rPr>
              <a:t>Flex Element 4</a:t>
            </a:r>
          </a:p>
        </p:txBody>
      </p:sp>
      <p:sp>
        <p:nvSpPr>
          <p:cNvPr id="10" name="Arrow: Curved Left 9"/>
          <p:cNvSpPr/>
          <p:nvPr/>
        </p:nvSpPr>
        <p:spPr bwMode="auto">
          <a:xfrm>
            <a:off x="10044089" y="4013691"/>
            <a:ext cx="440406" cy="901077"/>
          </a:xfrm>
          <a:prstGeom prst="curvedLeftArrow">
            <a:avLst>
              <a:gd name="adj1" fmla="val 24637"/>
              <a:gd name="adj2" fmla="val 57653"/>
              <a:gd name="adj3" fmla="val 29506"/>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 name="TextBox 10"/>
          <p:cNvSpPr txBox="1"/>
          <p:nvPr/>
        </p:nvSpPr>
        <p:spPr>
          <a:xfrm>
            <a:off x="6525915" y="4471544"/>
            <a:ext cx="1643445" cy="506901"/>
          </a:xfrm>
          <a:prstGeom prst="rect">
            <a:avLst/>
          </a:prstGeom>
          <a:solidFill>
            <a:schemeClr val="accent1">
              <a:lumMod val="60000"/>
              <a:lumOff val="40000"/>
            </a:schemeClr>
          </a:solidFill>
        </p:spPr>
        <p:txBody>
          <a:bodyPr wrap="square" lIns="179285" tIns="143428" rIns="179285" bIns="143428" rtlCol="0">
            <a:spAutoFit/>
          </a:bodyPr>
          <a:lstStyle/>
          <a:p>
            <a:pPr defTabSz="914367">
              <a:lnSpc>
                <a:spcPct val="90000"/>
              </a:lnSpc>
              <a:spcAft>
                <a:spcPts val="588"/>
              </a:spcAft>
              <a:defRPr/>
            </a:pPr>
            <a:r>
              <a:rPr lang="en-US" sz="1568" dirty="0">
                <a:solidFill>
                  <a:srgbClr val="FFFFFF"/>
                </a:solidFill>
                <a:latin typeface="Segoe UI"/>
              </a:rPr>
              <a:t>Flex Element 5</a:t>
            </a:r>
          </a:p>
        </p:txBody>
      </p:sp>
    </p:spTree>
    <p:extLst>
      <p:ext uri="{BB962C8B-B14F-4D97-AF65-F5344CB8AC3E}">
        <p14:creationId xmlns:p14="http://schemas.microsoft.com/office/powerpoint/2010/main" val="1585024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87620"/>
            <a:ext cx="11653523" cy="3625095"/>
          </a:xfrm>
        </p:spPr>
        <p:txBody>
          <a:bodyPr/>
          <a:lstStyle/>
          <a:p>
            <a:r>
              <a:rPr lang="en-US" sz="3137" dirty="0" err="1"/>
              <a:t>OneTime</a:t>
            </a:r>
            <a:r>
              <a:rPr lang="en-US" sz="3137" dirty="0"/>
              <a:t> Binding</a:t>
            </a:r>
          </a:p>
          <a:p>
            <a:r>
              <a:rPr lang="en-US" sz="3137" dirty="0" err="1"/>
              <a:t>Mejoras</a:t>
            </a:r>
            <a:r>
              <a:rPr lang="en-US" sz="3137" dirty="0"/>
              <a:t> </a:t>
            </a:r>
            <a:r>
              <a:rPr lang="en-US" sz="3137" dirty="0" err="1"/>
              <a:t>en</a:t>
            </a:r>
            <a:r>
              <a:rPr lang="en-US" sz="3137" dirty="0"/>
              <a:t> XAMLC</a:t>
            </a:r>
          </a:p>
          <a:p>
            <a:r>
              <a:rPr lang="en-US" sz="3137" dirty="0"/>
              <a:t>CSS-Like Styling</a:t>
            </a:r>
          </a:p>
          <a:p>
            <a:r>
              <a:rPr lang="en-US" sz="3137" dirty="0"/>
              <a:t>Visual State Manager</a:t>
            </a:r>
          </a:p>
          <a:p>
            <a:r>
              <a:rPr lang="en-US" sz="3137" dirty="0" err="1"/>
              <a:t>Mejoras</a:t>
            </a:r>
            <a:r>
              <a:rPr lang="en-US" sz="3137" dirty="0"/>
              <a:t> </a:t>
            </a:r>
            <a:r>
              <a:rPr lang="en-US" sz="3137" dirty="0" err="1"/>
              <a:t>en</a:t>
            </a:r>
            <a:r>
              <a:rPr lang="en-US" sz="3137" dirty="0"/>
              <a:t> Layout </a:t>
            </a:r>
            <a:r>
              <a:rPr lang="en-US" sz="3137" dirty="0" err="1"/>
              <a:t>adaptativo</a:t>
            </a:r>
            <a:r>
              <a:rPr lang="en-US" sz="3137" dirty="0"/>
              <a:t> – similar a relative layout de UWP</a:t>
            </a:r>
          </a:p>
        </p:txBody>
      </p:sp>
      <p:sp>
        <p:nvSpPr>
          <p:cNvPr id="2" name="Title 1"/>
          <p:cNvSpPr>
            <a:spLocks noGrp="1"/>
          </p:cNvSpPr>
          <p:nvPr>
            <p:ph type="title"/>
          </p:nvPr>
        </p:nvSpPr>
        <p:spPr/>
        <p:txBody>
          <a:bodyPr/>
          <a:lstStyle/>
          <a:p>
            <a:r>
              <a:rPr lang="en-US" sz="3921" dirty="0" err="1">
                <a:gradFill>
                  <a:gsLst>
                    <a:gs pos="10101">
                      <a:schemeClr val="tx1"/>
                    </a:gs>
                    <a:gs pos="54000">
                      <a:schemeClr val="tx1"/>
                    </a:gs>
                  </a:gsLst>
                  <a:lin ang="5400000" scaled="0"/>
                </a:gradFill>
              </a:rPr>
              <a:t>También</a:t>
            </a:r>
            <a:r>
              <a:rPr lang="en-US" sz="3921" dirty="0">
                <a:gradFill>
                  <a:gsLst>
                    <a:gs pos="10101">
                      <a:schemeClr val="tx1"/>
                    </a:gs>
                    <a:gs pos="54000">
                      <a:schemeClr val="tx1"/>
                    </a:gs>
                  </a:gsLst>
                  <a:lin ang="5400000" scaled="0"/>
                </a:gradFill>
              </a:rPr>
              <a:t> se </a:t>
            </a:r>
            <a:r>
              <a:rPr lang="en-US" sz="3921" dirty="0" err="1">
                <a:gradFill>
                  <a:gsLst>
                    <a:gs pos="10101">
                      <a:schemeClr val="tx1"/>
                    </a:gs>
                    <a:gs pos="54000">
                      <a:schemeClr val="tx1"/>
                    </a:gs>
                  </a:gsLst>
                  <a:lin ang="5400000" scaled="0"/>
                </a:gradFill>
              </a:rPr>
              <a:t>incluirá</a:t>
            </a:r>
            <a:endParaRPr lang="en-US" sz="3921" dirty="0">
              <a:gradFill>
                <a:gsLst>
                  <a:gs pos="10101">
                    <a:schemeClr val="tx1"/>
                  </a:gs>
                  <a:gs pos="54000">
                    <a:schemeClr val="tx1"/>
                  </a:gs>
                </a:gsLst>
                <a:lin ang="5400000" scaled="0"/>
              </a:gradFill>
            </a:endParaRPr>
          </a:p>
        </p:txBody>
      </p:sp>
    </p:spTree>
    <p:extLst>
      <p:ext uri="{BB962C8B-B14F-4D97-AF65-F5344CB8AC3E}">
        <p14:creationId xmlns:p14="http://schemas.microsoft.com/office/powerpoint/2010/main" val="1702277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bwMode="auto">
          <a:xfrm>
            <a:off x="7197436" y="3072845"/>
            <a:ext cx="4501219" cy="681283"/>
          </a:xfrm>
          <a:prstGeom prst="rect">
            <a:avLst/>
          </a:prstGeom>
          <a:solidFill>
            <a:srgbClr val="3AB6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endParaRPr lang="en-US" sz="2400" kern="0" dirty="0">
              <a:solidFill>
                <a:srgbClr val="FFFFFF"/>
              </a:solidFill>
              <a:latin typeface="Segoe UI Light" charset="0"/>
              <a:ea typeface="Segoe UI Light" charset="0"/>
              <a:cs typeface="Segoe UI Light" charset="0"/>
            </a:endParaRPr>
          </a:p>
        </p:txBody>
      </p:sp>
      <p:sp>
        <p:nvSpPr>
          <p:cNvPr id="26" name="Rectangle 25"/>
          <p:cNvSpPr/>
          <p:nvPr/>
        </p:nvSpPr>
        <p:spPr bwMode="auto">
          <a:xfrm>
            <a:off x="548216" y="3072845"/>
            <a:ext cx="4501219" cy="681283"/>
          </a:xfrm>
          <a:prstGeom prst="rect">
            <a:avLst/>
          </a:prstGeom>
          <a:solidFill>
            <a:srgbClr val="3AB6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endParaRPr lang="en-US" sz="2400" kern="0" dirty="0">
              <a:solidFill>
                <a:srgbClr val="FFFFFF"/>
              </a:solidFill>
              <a:latin typeface="Segoe UI Light" charset="0"/>
              <a:ea typeface="Segoe UI Light" charset="0"/>
              <a:cs typeface="Segoe UI Light" charset="0"/>
            </a:endParaRPr>
          </a:p>
        </p:txBody>
      </p:sp>
      <p:sp>
        <p:nvSpPr>
          <p:cNvPr id="23" name="Rectangle 22"/>
          <p:cNvSpPr/>
          <p:nvPr/>
        </p:nvSpPr>
        <p:spPr bwMode="auto">
          <a:xfrm>
            <a:off x="2057320" y="3072845"/>
            <a:ext cx="4501219" cy="681283"/>
          </a:xfrm>
          <a:prstGeom prst="rect">
            <a:avLst/>
          </a:prstGeom>
          <a:solidFill>
            <a:srgbClr val="3AB6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endParaRPr lang="en-US" sz="2400" kern="0" dirty="0">
              <a:solidFill>
                <a:srgbClr val="FFFFFF"/>
              </a:solidFill>
              <a:latin typeface="Segoe UI Light" charset="0"/>
              <a:ea typeface="Segoe UI Light" charset="0"/>
              <a:cs typeface="Segoe UI Light" charset="0"/>
            </a:endParaRPr>
          </a:p>
        </p:txBody>
      </p:sp>
      <p:sp>
        <p:nvSpPr>
          <p:cNvPr id="16" name="Rectangle 15"/>
          <p:cNvSpPr/>
          <p:nvPr/>
        </p:nvSpPr>
        <p:spPr bwMode="auto">
          <a:xfrm>
            <a:off x="3585143" y="3072845"/>
            <a:ext cx="4501219" cy="681283"/>
          </a:xfrm>
          <a:prstGeom prst="rect">
            <a:avLst/>
          </a:prstGeom>
          <a:solidFill>
            <a:srgbClr val="3AB6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r>
              <a:rPr lang="en-US" sz="2400" kern="0" dirty="0" err="1">
                <a:solidFill>
                  <a:srgbClr val="FFFFFF"/>
                </a:solidFill>
                <a:latin typeface="Segoe UI Light" charset="0"/>
                <a:ea typeface="Segoe UI Light" charset="0"/>
                <a:cs typeface="Segoe UI Light" charset="0"/>
              </a:rPr>
              <a:t>Xamarin.Forms</a:t>
            </a:r>
            <a:endParaRPr lang="en-US" sz="2400" kern="0" dirty="0">
              <a:solidFill>
                <a:srgbClr val="FFFFFF"/>
              </a:solidFill>
              <a:latin typeface="Segoe UI Light" charset="0"/>
              <a:ea typeface="Segoe UI Light" charset="0"/>
              <a:cs typeface="Segoe UI Light" charset="0"/>
            </a:endParaRPr>
          </a:p>
        </p:txBody>
      </p:sp>
      <p:sp>
        <p:nvSpPr>
          <p:cNvPr id="2" name="Title 1"/>
          <p:cNvSpPr>
            <a:spLocks noGrp="1"/>
          </p:cNvSpPr>
          <p:nvPr>
            <p:ph type="title"/>
          </p:nvPr>
        </p:nvSpPr>
        <p:spPr/>
        <p:txBody>
          <a:bodyPr/>
          <a:lstStyle/>
          <a:p>
            <a:r>
              <a:rPr lang="en-US" dirty="0"/>
              <a:t>Embedding</a:t>
            </a:r>
            <a:endParaRPr lang="en-US" sz="3921" dirty="0">
              <a:gradFill>
                <a:gsLst>
                  <a:gs pos="10101">
                    <a:schemeClr val="tx1"/>
                  </a:gs>
                  <a:gs pos="54000">
                    <a:schemeClr val="tx1"/>
                  </a:gs>
                </a:gsLst>
                <a:lin ang="5400000" scaled="0"/>
              </a:gradFill>
            </a:endParaRPr>
          </a:p>
        </p:txBody>
      </p:sp>
      <p:sp>
        <p:nvSpPr>
          <p:cNvPr id="4" name="Rectangle 3"/>
          <p:cNvSpPr/>
          <p:nvPr/>
        </p:nvSpPr>
        <p:spPr bwMode="auto">
          <a:xfrm>
            <a:off x="3585143" y="4401695"/>
            <a:ext cx="4501219" cy="2103214"/>
          </a:xfrm>
          <a:prstGeom prst="rect">
            <a:avLst/>
          </a:prstGeom>
          <a:solidFill>
            <a:srgbClr val="A5A5A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r>
              <a:rPr lang="en-US" sz="3200" kern="0">
                <a:solidFill>
                  <a:srgbClr val="FFFFFF"/>
                </a:solidFill>
                <a:latin typeface="Segoe UI Light"/>
              </a:rPr>
              <a:t>Shared C# Logic</a:t>
            </a:r>
          </a:p>
        </p:txBody>
      </p:sp>
      <p:sp>
        <p:nvSpPr>
          <p:cNvPr id="5" name="Rectangle 4"/>
          <p:cNvSpPr/>
          <p:nvPr/>
        </p:nvSpPr>
        <p:spPr bwMode="auto">
          <a:xfrm>
            <a:off x="6618914" y="3802510"/>
            <a:ext cx="1467449" cy="559005"/>
          </a:xfrm>
          <a:prstGeom prst="rect">
            <a:avLst/>
          </a:prstGeom>
          <a:solidFill>
            <a:srgbClr val="6A3F9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939">
              <a:defRPr/>
            </a:pPr>
            <a:r>
              <a:rPr lang="en-US" kern="0">
                <a:solidFill>
                  <a:srgbClr val="FFFFFF"/>
                </a:solidFill>
                <a:latin typeface="Segoe UI Light" charset="0"/>
                <a:ea typeface="Segoe UI Light" charset="0"/>
                <a:cs typeface="Segoe UI Light" charset="0"/>
              </a:rPr>
              <a:t>Windows C#</a:t>
            </a:r>
          </a:p>
        </p:txBody>
      </p:sp>
      <p:sp>
        <p:nvSpPr>
          <p:cNvPr id="6" name="Rectangle 5"/>
          <p:cNvSpPr/>
          <p:nvPr/>
        </p:nvSpPr>
        <p:spPr bwMode="auto">
          <a:xfrm>
            <a:off x="5100760" y="3802510"/>
            <a:ext cx="1461196" cy="559005"/>
          </a:xfrm>
          <a:prstGeom prst="rect">
            <a:avLst/>
          </a:prstGeom>
          <a:solidFill>
            <a:srgbClr val="3BB7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939">
              <a:defRPr/>
            </a:pPr>
            <a:r>
              <a:rPr lang="en-US" kern="0">
                <a:solidFill>
                  <a:srgbClr val="FFFFFF"/>
                </a:solidFill>
                <a:latin typeface="Segoe UI Light" charset="0"/>
                <a:ea typeface="Segoe UI Light" charset="0"/>
                <a:cs typeface="Segoe UI Light" charset="0"/>
              </a:rPr>
              <a:t>Android C#</a:t>
            </a:r>
          </a:p>
        </p:txBody>
      </p:sp>
      <p:sp>
        <p:nvSpPr>
          <p:cNvPr id="7" name="Rectangle 6"/>
          <p:cNvSpPr/>
          <p:nvPr/>
        </p:nvSpPr>
        <p:spPr bwMode="auto">
          <a:xfrm>
            <a:off x="3585143" y="3802510"/>
            <a:ext cx="1464292" cy="559005"/>
          </a:xfrm>
          <a:prstGeom prst="rect">
            <a:avLst/>
          </a:prstGeom>
          <a:solidFill>
            <a:srgbClr val="4C68B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939">
              <a:defRPr/>
            </a:pPr>
            <a:r>
              <a:rPr lang="en-US" kern="0">
                <a:solidFill>
                  <a:srgbClr val="FFFFFF"/>
                </a:solidFill>
                <a:latin typeface="Segoe UI Light" charset="0"/>
                <a:ea typeface="Segoe UI Light" charset="0"/>
                <a:cs typeface="Segoe UI Light" charset="0"/>
              </a:rPr>
              <a:t>iOS C#</a:t>
            </a:r>
          </a:p>
        </p:txBody>
      </p:sp>
      <p:grpSp>
        <p:nvGrpSpPr>
          <p:cNvPr id="9" name="Group 8"/>
          <p:cNvGrpSpPr/>
          <p:nvPr/>
        </p:nvGrpSpPr>
        <p:grpSpPr>
          <a:xfrm>
            <a:off x="5564556" y="3127076"/>
            <a:ext cx="545583" cy="545583"/>
            <a:chOff x="11434337" y="2930084"/>
            <a:chExt cx="1574643" cy="1574643"/>
          </a:xfrm>
        </p:grpSpPr>
        <p:sp>
          <p:nvSpPr>
            <p:cNvPr id="10" name="Oval 9"/>
            <p:cNvSpPr/>
            <p:nvPr/>
          </p:nvSpPr>
          <p:spPr bwMode="auto">
            <a:xfrm>
              <a:off x="11434337" y="2930084"/>
              <a:ext cx="1574643" cy="1574643"/>
            </a:xfrm>
            <a:prstGeom prst="ellipse">
              <a:avLst/>
            </a:prstGeom>
            <a:solidFill>
              <a:srgbClr val="3BB7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1" tIns="89631" rIns="33615" bIns="33615" rtlCol="0" anchor="b" anchorCtr="0"/>
            <a:lstStyle/>
            <a:p>
              <a:pPr algn="ctr" defTabSz="913875">
                <a:defRPr/>
              </a:pPr>
              <a:endParaRPr lang="en-US" sz="784" kern="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884585" y="3297434"/>
              <a:ext cx="674145" cy="810875"/>
            </a:xfrm>
            <a:prstGeom prst="rect">
              <a:avLst/>
            </a:prstGeom>
          </p:spPr>
        </p:pic>
      </p:grpSp>
      <p:grpSp>
        <p:nvGrpSpPr>
          <p:cNvPr id="12" name="Group 11"/>
          <p:cNvGrpSpPr/>
          <p:nvPr/>
        </p:nvGrpSpPr>
        <p:grpSpPr>
          <a:xfrm>
            <a:off x="7049660" y="3135704"/>
            <a:ext cx="545583" cy="545583"/>
            <a:chOff x="15720599" y="2954983"/>
            <a:chExt cx="1574643" cy="1574643"/>
          </a:xfrm>
        </p:grpSpPr>
        <p:sp>
          <p:nvSpPr>
            <p:cNvPr id="13" name="Oval 12"/>
            <p:cNvSpPr/>
            <p:nvPr/>
          </p:nvSpPr>
          <p:spPr bwMode="auto">
            <a:xfrm>
              <a:off x="15720599" y="2954983"/>
              <a:ext cx="1574643" cy="1574643"/>
            </a:xfrm>
            <a:prstGeom prst="ellipse">
              <a:avLst/>
            </a:prstGeom>
            <a:solidFill>
              <a:srgbClr val="6A3F9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1" tIns="89631" rIns="33615" bIns="33615" rtlCol="0" anchor="b" anchorCtr="0"/>
            <a:lstStyle/>
            <a:p>
              <a:pPr algn="ctr" defTabSz="913875">
                <a:defRPr/>
              </a:pPr>
              <a:endParaRPr lang="en-US" sz="784" kern="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4" name="Picture 1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6157680" y="3419025"/>
              <a:ext cx="657956" cy="657763"/>
            </a:xfrm>
            <a:prstGeom prst="rect">
              <a:avLst/>
            </a:prstGeom>
          </p:spPr>
        </p:pic>
      </p:grpSp>
      <p:grpSp>
        <p:nvGrpSpPr>
          <p:cNvPr id="17" name="Group 16"/>
          <p:cNvGrpSpPr/>
          <p:nvPr/>
        </p:nvGrpSpPr>
        <p:grpSpPr>
          <a:xfrm>
            <a:off x="4079452" y="3127076"/>
            <a:ext cx="545583" cy="545583"/>
            <a:chOff x="4156854" y="3191367"/>
            <a:chExt cx="556523" cy="556523"/>
          </a:xfrm>
        </p:grpSpPr>
        <p:sp>
          <p:nvSpPr>
            <p:cNvPr id="8" name="Oval 7"/>
            <p:cNvSpPr/>
            <p:nvPr/>
          </p:nvSpPr>
          <p:spPr bwMode="auto">
            <a:xfrm>
              <a:off x="4156854" y="3191367"/>
              <a:ext cx="556523" cy="556523"/>
            </a:xfrm>
            <a:prstGeom prst="ellipse">
              <a:avLst/>
            </a:prstGeom>
            <a:solidFill>
              <a:srgbClr val="4C68B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1" tIns="89631" rIns="33615" bIns="33615" rtlCol="0" anchor="b" anchorCtr="0"/>
            <a:lstStyle/>
            <a:p>
              <a:pPr algn="ctr" defTabSz="913875">
                <a:defRPr/>
              </a:pPr>
              <a:endParaRPr lang="en-US" sz="784" kern="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5" name="Picture 2" descr="http://www.freeiconspng.com/uploads/ios-7-logo-png-14.png"/>
            <p:cNvPicPr>
              <a:picLocks noChangeAspect="1" noChangeArrowheads="1"/>
            </p:cNvPicPr>
            <p:nvPr/>
          </p:nvPicPr>
          <p:blipFill>
            <a:blip r:embed="rId5" cstate="email">
              <a:lum bright="70000" contrast="-70000"/>
              <a:extLst>
                <a:ext uri="{28A0092B-C50C-407E-A947-70E740481C1C}">
                  <a14:useLocalDpi xmlns:a14="http://schemas.microsoft.com/office/drawing/2010/main"/>
                </a:ext>
              </a:extLst>
            </a:blip>
            <a:srcRect/>
            <a:stretch>
              <a:fillRect/>
            </a:stretch>
          </p:blipFill>
          <p:spPr bwMode="auto">
            <a:xfrm>
              <a:off x="4267707" y="3360756"/>
              <a:ext cx="352169" cy="221684"/>
            </a:xfrm>
            <a:prstGeom prst="rect">
              <a:avLst/>
            </a:prstGeom>
            <a:noFill/>
            <a:extLst>
              <a:ext uri="{909E8E84-426E-40DD-AFC4-6F175D3DCCD1}">
                <a14:hiddenFill xmlns:a14="http://schemas.microsoft.com/office/drawing/2010/main">
                  <a:solidFill>
                    <a:srgbClr val="FFFFFF"/>
                  </a:solidFill>
                </a14:hiddenFill>
              </a:ext>
            </a:extLst>
          </p:spPr>
        </p:pic>
      </p:grpSp>
      <p:sp>
        <p:nvSpPr>
          <p:cNvPr id="21" name="Rectangle 20"/>
          <p:cNvSpPr/>
          <p:nvPr/>
        </p:nvSpPr>
        <p:spPr bwMode="auto">
          <a:xfrm>
            <a:off x="2062088" y="3802511"/>
            <a:ext cx="1464292" cy="2689274"/>
          </a:xfrm>
          <a:prstGeom prst="rect">
            <a:avLst/>
          </a:prstGeom>
          <a:solidFill>
            <a:srgbClr val="4C68B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939">
              <a:defRPr/>
            </a:pPr>
            <a:r>
              <a:rPr lang="en-US" kern="0" dirty="0">
                <a:solidFill>
                  <a:srgbClr val="FFFFFF"/>
                </a:solidFill>
                <a:latin typeface="Segoe UI Light" charset="0"/>
                <a:ea typeface="Segoe UI Light" charset="0"/>
                <a:cs typeface="Segoe UI Light" charset="0"/>
              </a:rPr>
              <a:t>iOS </a:t>
            </a:r>
          </a:p>
          <a:p>
            <a:pPr algn="ctr" defTabSz="913939">
              <a:defRPr/>
            </a:pPr>
            <a:r>
              <a:rPr lang="en-US" kern="0" dirty="0" err="1">
                <a:solidFill>
                  <a:srgbClr val="FFFFFF"/>
                </a:solidFill>
                <a:latin typeface="Segoe UI Light" charset="0"/>
                <a:ea typeface="Segoe UI Light" charset="0"/>
                <a:cs typeface="Segoe UI Light" charset="0"/>
              </a:rPr>
              <a:t>Obj</a:t>
            </a:r>
            <a:r>
              <a:rPr lang="en-US" kern="0" dirty="0">
                <a:solidFill>
                  <a:srgbClr val="FFFFFF"/>
                </a:solidFill>
                <a:latin typeface="Segoe UI Light" charset="0"/>
                <a:ea typeface="Segoe UI Light" charset="0"/>
                <a:cs typeface="Segoe UI Light" charset="0"/>
              </a:rPr>
              <a:t>-C</a:t>
            </a:r>
          </a:p>
          <a:p>
            <a:pPr algn="ctr" defTabSz="913939">
              <a:defRPr/>
            </a:pPr>
            <a:r>
              <a:rPr lang="en-US" kern="0" dirty="0">
                <a:solidFill>
                  <a:srgbClr val="FFFFFF"/>
                </a:solidFill>
                <a:latin typeface="Segoe UI Light" charset="0"/>
                <a:ea typeface="Segoe UI Light" charset="0"/>
                <a:cs typeface="Segoe UI Light" charset="0"/>
              </a:rPr>
              <a:t>Swift</a:t>
            </a:r>
          </a:p>
        </p:txBody>
      </p:sp>
      <p:sp>
        <p:nvSpPr>
          <p:cNvPr id="25" name="Rectangle 24"/>
          <p:cNvSpPr/>
          <p:nvPr/>
        </p:nvSpPr>
        <p:spPr bwMode="auto">
          <a:xfrm>
            <a:off x="542130" y="3802511"/>
            <a:ext cx="1461196" cy="2689274"/>
          </a:xfrm>
          <a:prstGeom prst="rect">
            <a:avLst/>
          </a:prstGeom>
          <a:solidFill>
            <a:srgbClr val="3BB7A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939">
              <a:defRPr/>
            </a:pPr>
            <a:r>
              <a:rPr lang="en-US" kern="0" dirty="0">
                <a:solidFill>
                  <a:srgbClr val="FFFFFF"/>
                </a:solidFill>
                <a:latin typeface="Segoe UI Light" charset="0"/>
                <a:ea typeface="Segoe UI Light" charset="0"/>
                <a:cs typeface="Segoe UI Light" charset="0"/>
              </a:rPr>
              <a:t>Android Java</a:t>
            </a:r>
          </a:p>
        </p:txBody>
      </p:sp>
      <p:sp>
        <p:nvSpPr>
          <p:cNvPr id="27" name="Text Placeholder 2"/>
          <p:cNvSpPr>
            <a:spLocks noGrp="1"/>
          </p:cNvSpPr>
          <p:nvPr>
            <p:ph type="body" sz="quarter" idx="10"/>
          </p:nvPr>
        </p:nvSpPr>
        <p:spPr>
          <a:xfrm>
            <a:off x="269239" y="1113236"/>
            <a:ext cx="11653523" cy="1995739"/>
          </a:xfrm>
        </p:spPr>
        <p:txBody>
          <a:bodyPr/>
          <a:lstStyle/>
          <a:p>
            <a:r>
              <a:rPr lang="en-US" dirty="0" err="1"/>
              <a:t>Funciona</a:t>
            </a:r>
            <a:r>
              <a:rPr lang="en-US" dirty="0"/>
              <a:t> con </a:t>
            </a:r>
            <a:r>
              <a:rPr lang="en-US" dirty="0" err="1"/>
              <a:t>ContentPages</a:t>
            </a:r>
            <a:endParaRPr lang="en-US" dirty="0"/>
          </a:p>
          <a:p>
            <a:r>
              <a:rPr lang="en-US" dirty="0"/>
              <a:t>Soporte </a:t>
            </a:r>
            <a:r>
              <a:rPr lang="en-US" dirty="0" err="1"/>
              <a:t>completo</a:t>
            </a:r>
            <a:r>
              <a:rPr lang="en-US" dirty="0"/>
              <a:t> a </a:t>
            </a:r>
            <a:r>
              <a:rPr lang="en-US" dirty="0" err="1"/>
              <a:t>DependencyService</a:t>
            </a:r>
            <a:r>
              <a:rPr lang="en-US" dirty="0"/>
              <a:t> y </a:t>
            </a:r>
            <a:r>
              <a:rPr lang="en-US" dirty="0" err="1"/>
              <a:t>MessagingCenter</a:t>
            </a:r>
            <a:endParaRPr lang="en-US" dirty="0"/>
          </a:p>
        </p:txBody>
      </p:sp>
      <p:sp>
        <p:nvSpPr>
          <p:cNvPr id="22" name="Rectangle 21"/>
          <p:cNvSpPr/>
          <p:nvPr/>
        </p:nvSpPr>
        <p:spPr bwMode="auto">
          <a:xfrm>
            <a:off x="8145125" y="3802511"/>
            <a:ext cx="3553530" cy="2689274"/>
          </a:xfrm>
          <a:prstGeom prst="rect">
            <a:avLst/>
          </a:prstGeom>
          <a:solidFill>
            <a:srgbClr val="A5A5A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0" tIns="0" rIns="0" bIns="0" rtlCol="0" anchor="ctr" anchorCtr="0"/>
          <a:lstStyle/>
          <a:p>
            <a:pPr algn="ctr" defTabSz="913681" fontAlgn="base">
              <a:spcBef>
                <a:spcPct val="0"/>
              </a:spcBef>
              <a:spcAft>
                <a:spcPct val="0"/>
              </a:spcAft>
              <a:defRPr/>
            </a:pPr>
            <a:r>
              <a:rPr lang="en-US" sz="3200" kern="0" dirty="0">
                <a:solidFill>
                  <a:srgbClr val="FFFFFF"/>
                </a:solidFill>
                <a:latin typeface="Segoe UI Light"/>
              </a:rPr>
              <a:t>?</a:t>
            </a:r>
          </a:p>
        </p:txBody>
      </p:sp>
    </p:spTree>
    <p:extLst>
      <p:ext uri="{BB962C8B-B14F-4D97-AF65-F5344CB8AC3E}">
        <p14:creationId xmlns:p14="http://schemas.microsoft.com/office/powerpoint/2010/main" val="304150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4.20475E-6 2.30141E-6 L 4.20475E-6 -0.11553 " pathEditMode="relative" rAng="0" ptsTypes="AA">
                                      <p:cBhvr>
                                        <p:cTn id="6" dur="2000" fill="hold"/>
                                        <p:tgtEl>
                                          <p:spTgt spid="17"/>
                                        </p:tgtEl>
                                        <p:attrNameLst>
                                          <p:attrName>ppt_x</p:attrName>
                                          <p:attrName>ppt_y</p:attrName>
                                        </p:attrNameLst>
                                      </p:cBhvr>
                                      <p:rCtr x="0" y="-5788"/>
                                    </p:animMotion>
                                  </p:childTnLst>
                                </p:cTn>
                              </p:par>
                              <p:par>
                                <p:cTn id="7" presetID="64" presetClass="path" presetSubtype="0" accel="50000" decel="50000" fill="hold" nodeType="withEffect">
                                  <p:stCondLst>
                                    <p:cond delay="0"/>
                                  </p:stCondLst>
                                  <p:childTnLst>
                                    <p:animMotion origin="layout" path="M -3.14016E-7 2.30141E-6 L -3.14016E-7 -0.11553 " pathEditMode="relative" rAng="0" ptsTypes="AA">
                                      <p:cBhvr>
                                        <p:cTn id="8" dur="2000" fill="hold"/>
                                        <p:tgtEl>
                                          <p:spTgt spid="9"/>
                                        </p:tgtEl>
                                        <p:attrNameLst>
                                          <p:attrName>ppt_x</p:attrName>
                                          <p:attrName>ppt_y</p:attrName>
                                        </p:attrNameLst>
                                      </p:cBhvr>
                                      <p:rCtr x="0" y="-5788"/>
                                    </p:animMotion>
                                  </p:childTnLst>
                                </p:cTn>
                              </p:par>
                              <p:par>
                                <p:cTn id="9" presetID="64" presetClass="path" presetSubtype="0" accel="50000" decel="50000" fill="hold" nodeType="withEffect">
                                  <p:stCondLst>
                                    <p:cond delay="0"/>
                                  </p:stCondLst>
                                  <p:childTnLst>
                                    <p:animMotion origin="layout" path="M 2.81593E-6 5.22015E-7 L 2.81593E-6 -0.11689 " pathEditMode="relative" rAng="0" ptsTypes="AA">
                                      <p:cBhvr>
                                        <p:cTn id="10" dur="2000" fill="hold"/>
                                        <p:tgtEl>
                                          <p:spTgt spid="12"/>
                                        </p:tgtEl>
                                        <p:attrNameLst>
                                          <p:attrName>ppt_x</p:attrName>
                                          <p:attrName>ppt_y</p:attrName>
                                        </p:attrNameLst>
                                      </p:cBhvr>
                                      <p:rCtr x="0" y="-5856"/>
                                    </p:animMotion>
                                  </p:childTnLst>
                                </p:cTn>
                              </p:par>
                              <p:par>
                                <p:cTn id="11" presetID="53" presetClass="entr" presetSubtype="16" fill="hold" grpId="0" nodeType="withEffect">
                                  <p:stCondLst>
                                    <p:cond delay="600"/>
                                  </p:st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5"/>
                                        </p:tgtEl>
                                        <p:attrNameLst>
                                          <p:attrName>style.visibility</p:attrName>
                                        </p:attrNameLst>
                                      </p:cBhvr>
                                      <p:to>
                                        <p:strVal val="visible"/>
                                      </p:to>
                                    </p:set>
                                  </p:childTnLst>
                                </p:cTn>
                              </p:par>
                              <p:par>
                                <p:cTn id="28" presetID="10" presetClass="entr" presetSubtype="0" fill="hold" grpId="0"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500"/>
                                        <p:tgtEl>
                                          <p:spTgt spid="26"/>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7">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animBg="1"/>
      <p:bldP spid="23" grpId="0" animBg="1"/>
      <p:bldP spid="16" grpId="0" animBg="1"/>
      <p:bldP spid="21" grpId="0" animBg="1"/>
      <p:bldP spid="25" grpId="0" animBg="1"/>
      <p:bldP spid="2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5969061" cy="2799232"/>
          </a:xfrm>
        </p:spPr>
        <p:txBody>
          <a:bodyPr/>
          <a:lstStyle/>
          <a:p>
            <a:r>
              <a:rPr lang="en-US" dirty="0"/>
              <a:t>Forms Embedding</a:t>
            </a:r>
            <a:br>
              <a:rPr lang="en-US" dirty="0"/>
            </a:br>
            <a:r>
              <a:rPr lang="en-US" dirty="0"/>
              <a:t>Demo</a:t>
            </a:r>
          </a:p>
        </p:txBody>
      </p:sp>
    </p:spTree>
    <p:extLst>
      <p:ext uri="{BB962C8B-B14F-4D97-AF65-F5344CB8AC3E}">
        <p14:creationId xmlns:p14="http://schemas.microsoft.com/office/powerpoint/2010/main" val="296871894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2448917"/>
          </a:xfrm>
        </p:spPr>
        <p:txBody>
          <a:bodyPr>
            <a:normAutofit/>
          </a:bodyPr>
          <a:lstStyle/>
          <a:p>
            <a:pPr algn="ctr"/>
            <a:r>
              <a:rPr lang="en-US" dirty="0"/>
              <a:t> </a:t>
            </a:r>
            <a:r>
              <a:rPr lang="en-US" sz="8000" dirty="0"/>
              <a:t>Renderer API </a:t>
            </a:r>
            <a:r>
              <a:rPr lang="en-US" sz="8000" dirty="0" err="1"/>
              <a:t>estandarizada</a:t>
            </a:r>
            <a:endParaRPr lang="en-US" dirty="0">
              <a:solidFill>
                <a:srgbClr val="1FAECE"/>
              </a:solidFill>
            </a:endParaRPr>
          </a:p>
        </p:txBody>
      </p:sp>
    </p:spTree>
    <p:extLst>
      <p:ext uri="{BB962C8B-B14F-4D97-AF65-F5344CB8AC3E}">
        <p14:creationId xmlns:p14="http://schemas.microsoft.com/office/powerpoint/2010/main" val="331194672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69239" y="1113236"/>
            <a:ext cx="11653523" cy="656077"/>
          </a:xfrm>
        </p:spPr>
        <p:txBody>
          <a:bodyPr/>
          <a:lstStyle/>
          <a:p>
            <a:r>
              <a:rPr lang="en-US" sz="3137" dirty="0"/>
              <a:t>github.com/Microsoft/</a:t>
            </a:r>
            <a:r>
              <a:rPr lang="en-US" sz="3137" dirty="0" err="1"/>
              <a:t>xaml</a:t>
            </a:r>
            <a:r>
              <a:rPr lang="en-US" sz="3137" dirty="0"/>
              <a:t>-standard</a:t>
            </a:r>
          </a:p>
        </p:txBody>
      </p:sp>
      <p:sp>
        <p:nvSpPr>
          <p:cNvPr id="2" name="Title 1"/>
          <p:cNvSpPr>
            <a:spLocks noGrp="1"/>
          </p:cNvSpPr>
          <p:nvPr>
            <p:ph type="title"/>
          </p:nvPr>
        </p:nvSpPr>
        <p:spPr/>
        <p:txBody>
          <a:bodyPr/>
          <a:lstStyle/>
          <a:p>
            <a:r>
              <a:rPr lang="en-US" sz="3921" dirty="0">
                <a:gradFill>
                  <a:gsLst>
                    <a:gs pos="10101">
                      <a:schemeClr val="tx1"/>
                    </a:gs>
                    <a:gs pos="54000">
                      <a:schemeClr val="tx1"/>
                    </a:gs>
                  </a:gsLst>
                  <a:lin ang="5400000" scaled="0"/>
                </a:gradFill>
              </a:rPr>
              <a:t>XAML Standard</a:t>
            </a:r>
          </a:p>
        </p:txBody>
      </p:sp>
      <p:pic>
        <p:nvPicPr>
          <p:cNvPr id="6" name="Picture 5"/>
          <p:cNvPicPr>
            <a:picLocks noChangeAspect="1"/>
          </p:cNvPicPr>
          <p:nvPr/>
        </p:nvPicPr>
        <p:blipFill>
          <a:blip r:embed="rId3"/>
          <a:stretch>
            <a:fillRect/>
          </a:stretch>
        </p:blipFill>
        <p:spPr>
          <a:xfrm>
            <a:off x="1776738" y="1675572"/>
            <a:ext cx="8638524" cy="65187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75957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948901"/>
            <a:ext cx="11637012" cy="960199"/>
          </a:xfrm>
        </p:spPr>
        <p:txBody>
          <a:bodyPr/>
          <a:lstStyle/>
          <a:p>
            <a:r>
              <a:rPr lang="en-US" dirty="0"/>
              <a:t>Backends</a:t>
            </a:r>
          </a:p>
        </p:txBody>
      </p:sp>
    </p:spTree>
    <p:extLst>
      <p:ext uri="{BB962C8B-B14F-4D97-AF65-F5344CB8AC3E}">
        <p14:creationId xmlns:p14="http://schemas.microsoft.com/office/powerpoint/2010/main" val="3461958020"/>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err="1"/>
              <a:t>Nuevos</a:t>
            </a:r>
            <a:r>
              <a:rPr lang="en-US" dirty="0"/>
              <a:t> Backends: Tizen</a:t>
            </a:r>
          </a:p>
        </p:txBody>
      </p:sp>
    </p:spTree>
    <p:extLst>
      <p:ext uri="{BB962C8B-B14F-4D97-AF65-F5344CB8AC3E}">
        <p14:creationId xmlns:p14="http://schemas.microsoft.com/office/powerpoint/2010/main" val="387173940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689738" y="5284101"/>
            <a:ext cx="8814844" cy="1106457"/>
          </a:xfrm>
        </p:spPr>
        <p:txBody>
          <a:bodyPr/>
          <a:lstStyle/>
          <a:p>
            <a:pPr marL="0" indent="0" algn="ctr">
              <a:spcAft>
                <a:spcPts val="588"/>
              </a:spcAft>
              <a:buNone/>
            </a:pPr>
            <a:r>
              <a:rPr lang="en-US" sz="2745" dirty="0" err="1">
                <a:gradFill>
                  <a:gsLst>
                    <a:gs pos="2917">
                      <a:schemeClr val="tx1"/>
                    </a:gs>
                    <a:gs pos="30000">
                      <a:schemeClr val="tx1"/>
                    </a:gs>
                  </a:gsLst>
                  <a:lin ang="5400000" scaled="0"/>
                </a:gradFill>
              </a:rPr>
              <a:t>Crear</a:t>
            </a:r>
            <a:r>
              <a:rPr lang="en-US" sz="2745" dirty="0">
                <a:gradFill>
                  <a:gsLst>
                    <a:gs pos="2917">
                      <a:schemeClr val="tx1"/>
                    </a:gs>
                    <a:gs pos="30000">
                      <a:schemeClr val="tx1"/>
                    </a:gs>
                  </a:gsLst>
                  <a:lin ang="5400000" scaled="0"/>
                </a:gradFill>
              </a:rPr>
              <a:t> UIs </a:t>
            </a:r>
            <a:r>
              <a:rPr lang="en-US" sz="2745" dirty="0" err="1">
                <a:gradFill>
                  <a:gsLst>
                    <a:gs pos="2917">
                      <a:schemeClr val="tx1"/>
                    </a:gs>
                    <a:gs pos="30000">
                      <a:schemeClr val="tx1"/>
                    </a:gs>
                  </a:gsLst>
                  <a:lin ang="5400000" scaled="0"/>
                </a:gradFill>
              </a:rPr>
              <a:t>nativas</a:t>
            </a:r>
            <a:r>
              <a:rPr lang="en-US" sz="2745" dirty="0">
                <a:gradFill>
                  <a:gsLst>
                    <a:gs pos="2917">
                      <a:schemeClr val="tx1"/>
                    </a:gs>
                    <a:gs pos="30000">
                      <a:schemeClr val="tx1"/>
                    </a:gs>
                  </a:gsLst>
                  <a:lin ang="5400000" scaled="0"/>
                </a:gradFill>
              </a:rPr>
              <a:t> para iOS, Android, y Windows </a:t>
            </a:r>
          </a:p>
          <a:p>
            <a:pPr marL="0" indent="0" algn="ctr">
              <a:spcAft>
                <a:spcPts val="588"/>
              </a:spcAft>
              <a:buNone/>
            </a:pPr>
            <a:r>
              <a:rPr lang="en-US" sz="2745" dirty="0" err="1">
                <a:gradFill>
                  <a:gsLst>
                    <a:gs pos="2917">
                      <a:schemeClr val="tx1"/>
                    </a:gs>
                    <a:gs pos="30000">
                      <a:schemeClr val="tx1"/>
                    </a:gs>
                  </a:gsLst>
                  <a:lin ang="5400000" scaled="0"/>
                </a:gradFill>
              </a:rPr>
              <a:t>Desde</a:t>
            </a:r>
            <a:r>
              <a:rPr lang="en-US" sz="2745" dirty="0">
                <a:gradFill>
                  <a:gsLst>
                    <a:gs pos="2917">
                      <a:schemeClr val="tx1"/>
                    </a:gs>
                    <a:gs pos="30000">
                      <a:schemeClr val="tx1"/>
                    </a:gs>
                  </a:gsLst>
                  <a:lin ang="5400000" scaled="0"/>
                </a:gradFill>
              </a:rPr>
              <a:t> un </a:t>
            </a:r>
            <a:r>
              <a:rPr lang="en-US" sz="2745" dirty="0" err="1">
                <a:gradFill>
                  <a:gsLst>
                    <a:gs pos="2917">
                      <a:schemeClr val="tx1"/>
                    </a:gs>
                    <a:gs pos="30000">
                      <a:schemeClr val="tx1"/>
                    </a:gs>
                  </a:gsLst>
                  <a:lin ang="5400000" scaled="0"/>
                </a:gradFill>
              </a:rPr>
              <a:t>mismo</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archivo</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común</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compartido</a:t>
            </a:r>
            <a:r>
              <a:rPr lang="en-US" sz="2745" dirty="0">
                <a:gradFill>
                  <a:gsLst>
                    <a:gs pos="2917">
                      <a:schemeClr val="tx1"/>
                    </a:gs>
                    <a:gs pos="30000">
                      <a:schemeClr val="tx1"/>
                    </a:gs>
                  </a:gsLst>
                  <a:lin ang="5400000" scaled="0"/>
                </a:gradFill>
              </a:rPr>
              <a:t> C#.</a:t>
            </a:r>
          </a:p>
        </p:txBody>
      </p:sp>
      <p:sp>
        <p:nvSpPr>
          <p:cNvPr id="24" name="Title 23"/>
          <p:cNvSpPr>
            <a:spLocks noGrp="1"/>
          </p:cNvSpPr>
          <p:nvPr>
            <p:ph type="title"/>
          </p:nvPr>
        </p:nvSpPr>
        <p:spPr>
          <a:xfrm>
            <a:off x="269240" y="366216"/>
            <a:ext cx="11655840" cy="899537"/>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787711" y="1628577"/>
            <a:ext cx="8616577" cy="3600846"/>
          </a:xfrm>
          <a:prstGeom prst="rect">
            <a:avLst/>
          </a:prstGeom>
        </p:spPr>
      </p:pic>
    </p:spTree>
    <p:extLst>
      <p:ext uri="{BB962C8B-B14F-4D97-AF65-F5344CB8AC3E}">
        <p14:creationId xmlns:p14="http://schemas.microsoft.com/office/powerpoint/2010/main" val="40425963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866856" y="814427"/>
            <a:ext cx="3203298" cy="5145824"/>
          </a:xfrm>
          <a:prstGeom prst="rect">
            <a:avLst/>
          </a:prstGeom>
        </p:spPr>
      </p:pic>
      <p:pic>
        <p:nvPicPr>
          <p:cNvPr id="6" name="Picture 5"/>
          <p:cNvPicPr>
            <a:picLocks noChangeAspect="1"/>
          </p:cNvPicPr>
          <p:nvPr/>
        </p:nvPicPr>
        <p:blipFill>
          <a:blip r:embed="rId4"/>
          <a:stretch>
            <a:fillRect/>
          </a:stretch>
        </p:blipFill>
        <p:spPr>
          <a:xfrm>
            <a:off x="5050172" y="2009661"/>
            <a:ext cx="6369240" cy="3119247"/>
          </a:xfrm>
          <a:prstGeom prst="rect">
            <a:avLst/>
          </a:prstGeom>
        </p:spPr>
      </p:pic>
    </p:spTree>
    <p:extLst>
      <p:ext uri="{BB962C8B-B14F-4D97-AF65-F5344CB8AC3E}">
        <p14:creationId xmlns:p14="http://schemas.microsoft.com/office/powerpoint/2010/main" val="2952717867"/>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err="1"/>
              <a:t>Nuevos</a:t>
            </a:r>
            <a:r>
              <a:rPr lang="en-US" dirty="0"/>
              <a:t> Backends: WPF</a:t>
            </a:r>
          </a:p>
        </p:txBody>
      </p:sp>
    </p:spTree>
    <p:extLst>
      <p:ext uri="{BB962C8B-B14F-4D97-AF65-F5344CB8AC3E}">
        <p14:creationId xmlns:p14="http://schemas.microsoft.com/office/powerpoint/2010/main" val="2653734552"/>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err="1"/>
              <a:t>Nuevos</a:t>
            </a:r>
            <a:r>
              <a:rPr lang="en-US" dirty="0"/>
              <a:t> Backends: GTK#</a:t>
            </a:r>
          </a:p>
        </p:txBody>
      </p:sp>
    </p:spTree>
    <p:extLst>
      <p:ext uri="{BB962C8B-B14F-4D97-AF65-F5344CB8AC3E}">
        <p14:creationId xmlns:p14="http://schemas.microsoft.com/office/powerpoint/2010/main" val="376616676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147" y="590322"/>
            <a:ext cx="12192000" cy="5724995"/>
          </a:xfrm>
          <a:prstGeom prst="rect">
            <a:avLst/>
          </a:prstGeom>
        </p:spPr>
      </p:pic>
    </p:spTree>
    <p:extLst>
      <p:ext uri="{BB962C8B-B14F-4D97-AF65-F5344CB8AC3E}">
        <p14:creationId xmlns:p14="http://schemas.microsoft.com/office/powerpoint/2010/main" val="1918959528"/>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363"/>
            <a:ext cx="11653523" cy="1158629"/>
          </a:xfrm>
        </p:spPr>
        <p:txBody>
          <a:bodyPr/>
          <a:lstStyle/>
          <a:p>
            <a:r>
              <a:rPr lang="en-US" dirty="0" err="1"/>
              <a:t>Nuevos</a:t>
            </a:r>
            <a:r>
              <a:rPr lang="en-US" dirty="0"/>
              <a:t> Backends: </a:t>
            </a:r>
            <a:r>
              <a:rPr lang="en-US" dirty="0" err="1"/>
              <a:t>macOS</a:t>
            </a:r>
            <a:endParaRPr lang="en-US" dirty="0"/>
          </a:p>
        </p:txBody>
      </p:sp>
    </p:spTree>
    <p:extLst>
      <p:ext uri="{BB962C8B-B14F-4D97-AF65-F5344CB8AC3E}">
        <p14:creationId xmlns:p14="http://schemas.microsoft.com/office/powerpoint/2010/main" val="2448874478"/>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664" y="2029384"/>
            <a:ext cx="5969061" cy="2799232"/>
          </a:xfrm>
        </p:spPr>
        <p:txBody>
          <a:bodyPr/>
          <a:lstStyle/>
          <a:p>
            <a:r>
              <a:rPr lang="en-US" dirty="0"/>
              <a:t>macOS</a:t>
            </a:r>
            <a:br>
              <a:rPr lang="en-US" dirty="0"/>
            </a:br>
            <a:r>
              <a:rPr lang="en-US" dirty="0"/>
              <a:t>Demo</a:t>
            </a:r>
          </a:p>
        </p:txBody>
      </p:sp>
    </p:spTree>
    <p:extLst>
      <p:ext uri="{BB962C8B-B14F-4D97-AF65-F5344CB8AC3E}">
        <p14:creationId xmlns:p14="http://schemas.microsoft.com/office/powerpoint/2010/main" val="425800953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0" y="1685952"/>
            <a:ext cx="12192000" cy="821723"/>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914367">
              <a:lnSpc>
                <a:spcPct val="60000"/>
              </a:lnSpc>
              <a:buClr>
                <a:srgbClr val="FFFFFF"/>
              </a:buClr>
              <a:buSzPct val="90000"/>
            </a:pPr>
            <a:r>
              <a:rPr lang="en-US" sz="7646" spc="0" dirty="0">
                <a:solidFill>
                  <a:schemeClr val="tx1"/>
                </a:solidFill>
              </a:rPr>
              <a:t>10 </a:t>
            </a:r>
            <a:r>
              <a:rPr lang="en-US" sz="7646" spc="0" dirty="0" err="1">
                <a:solidFill>
                  <a:schemeClr val="tx1"/>
                </a:solidFill>
              </a:rPr>
              <a:t>Minutos</a:t>
            </a:r>
            <a:r>
              <a:rPr lang="en-US" sz="7646" spc="0" dirty="0">
                <a:solidFill>
                  <a:schemeClr val="tx1"/>
                </a:solidFill>
              </a:rPr>
              <a:t> de </a:t>
            </a:r>
            <a:r>
              <a:rPr lang="en-US" sz="7646" spc="0" dirty="0" err="1">
                <a:solidFill>
                  <a:schemeClr val="tx1"/>
                </a:solidFill>
              </a:rPr>
              <a:t>descanso</a:t>
            </a:r>
            <a:endParaRPr lang="en-US" sz="7646" spc="0" dirty="0">
              <a:solidFill>
                <a:schemeClr val="tx1"/>
              </a:solidFill>
              <a:latin typeface="+mn-lt"/>
            </a:endParaRPr>
          </a:p>
        </p:txBody>
      </p:sp>
      <p:sp>
        <p:nvSpPr>
          <p:cNvPr id="8" name="TextBox 7"/>
          <p:cNvSpPr txBox="1"/>
          <p:nvPr/>
        </p:nvSpPr>
        <p:spPr>
          <a:xfrm>
            <a:off x="4145965" y="-846623"/>
            <a:ext cx="362072" cy="621556"/>
          </a:xfrm>
          <a:prstGeom prst="rect">
            <a:avLst/>
          </a:prstGeom>
          <a:noFill/>
        </p:spPr>
        <p:txBody>
          <a:bodyPr wrap="none" lIns="179285" tIns="143428" rIns="179285" bIns="143428" rtlCol="0">
            <a:spAutoFit/>
          </a:bodyPr>
          <a:lstStyle/>
          <a:p>
            <a:pPr>
              <a:lnSpc>
                <a:spcPct val="90000"/>
              </a:lnSpc>
              <a:spcAft>
                <a:spcPts val="588"/>
              </a:spcAft>
            </a:pPr>
            <a:endParaRPr lang="en-US" sz="2353" dirty="0" err="1">
              <a:gradFill>
                <a:gsLst>
                  <a:gs pos="2917">
                    <a:schemeClr val="tx1"/>
                  </a:gs>
                  <a:gs pos="30000">
                    <a:schemeClr val="tx1"/>
                  </a:gs>
                </a:gsLst>
                <a:lin ang="5400000" scaled="0"/>
              </a:gradFill>
            </a:endParaRPr>
          </a:p>
        </p:txBody>
      </p:sp>
      <p:sp>
        <p:nvSpPr>
          <p:cNvPr id="12" name="TextBox 11"/>
          <p:cNvSpPr txBox="1"/>
          <p:nvPr/>
        </p:nvSpPr>
        <p:spPr>
          <a:xfrm>
            <a:off x="1736345" y="4476265"/>
            <a:ext cx="3405648" cy="64121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8676" tIns="18676" rIns="18676" bIns="18676" numCol="1" spcCol="14288" rtlCol="0" anchor="ctr">
            <a:spAutoFit/>
          </a:bodyPr>
          <a:lstStyle/>
          <a:p>
            <a:r>
              <a:rPr lang="en-US" sz="1961" dirty="0">
                <a:cs typeface="Arial"/>
              </a:rPr>
              <a:t>Javier</a:t>
            </a:r>
          </a:p>
          <a:p>
            <a:r>
              <a:rPr lang="en-US" sz="1961" dirty="0">
                <a:cs typeface="Arial"/>
              </a:rPr>
              <a:t>Suárez Ruiz</a:t>
            </a:r>
          </a:p>
        </p:txBody>
      </p:sp>
      <p:cxnSp>
        <p:nvCxnSpPr>
          <p:cNvPr id="14" name="Straight Connector 13"/>
          <p:cNvCxnSpPr/>
          <p:nvPr/>
        </p:nvCxnSpPr>
        <p:spPr>
          <a:xfrm flipV="1">
            <a:off x="1775731" y="5590692"/>
            <a:ext cx="9367329" cy="4668"/>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701029" y="5819468"/>
            <a:ext cx="9541633" cy="445443"/>
            <a:chOff x="1735137" y="5935662"/>
            <a:chExt cx="9732963" cy="454375"/>
          </a:xfrm>
        </p:grpSpPr>
        <p:sp>
          <p:nvSpPr>
            <p:cNvPr id="10" name="TextBox 9"/>
            <p:cNvSpPr txBox="1"/>
            <p:nvPr/>
          </p:nvSpPr>
          <p:spPr>
            <a:xfrm>
              <a:off x="1735137" y="5935662"/>
              <a:ext cx="3408492" cy="416635"/>
            </a:xfrm>
            <a:prstGeom prst="rect">
              <a:avLst/>
            </a:prstGeom>
            <a:noFill/>
          </p:spPr>
          <p:txBody>
            <a:bodyPr wrap="square" rtlCol="0">
              <a:spAutoFit/>
            </a:bodyPr>
            <a:lstStyle/>
            <a:p>
              <a:pPr>
                <a:lnSpc>
                  <a:spcPct val="130000"/>
                </a:lnSpc>
              </a:pPr>
              <a:r>
                <a:rPr lang="en-US" sz="1765" dirty="0">
                  <a:latin typeface="+mj-lt"/>
                  <a:cs typeface="Arial"/>
                </a:rPr>
                <a:t>javiersuarezruiz@hotmail.com</a:t>
              </a:r>
            </a:p>
          </p:txBody>
        </p:sp>
        <p:sp>
          <p:nvSpPr>
            <p:cNvPr id="11" name="TextBox 10"/>
            <p:cNvSpPr txBox="1"/>
            <p:nvPr/>
          </p:nvSpPr>
          <p:spPr>
            <a:xfrm>
              <a:off x="5080239" y="5935662"/>
              <a:ext cx="4002613" cy="454375"/>
            </a:xfrm>
            <a:prstGeom prst="rect">
              <a:avLst/>
            </a:prstGeom>
            <a:noFill/>
          </p:spPr>
          <p:txBody>
            <a:bodyPr wrap="square" rtlCol="0">
              <a:spAutoFit/>
            </a:bodyPr>
            <a:lstStyle/>
            <a:p>
              <a:pPr algn="ctr">
                <a:lnSpc>
                  <a:spcPct val="130000"/>
                </a:lnSpc>
              </a:pPr>
              <a:r>
                <a:rPr lang="en-US" sz="1765" dirty="0">
                  <a:latin typeface="+mj-lt"/>
                  <a:cs typeface="Arial"/>
                </a:rPr>
                <a:t>https://javiersuarezruiz.wordpress.com</a:t>
              </a:r>
            </a:p>
          </p:txBody>
        </p:sp>
        <p:sp>
          <p:nvSpPr>
            <p:cNvPr id="15" name="TextBox 14"/>
            <p:cNvSpPr txBox="1"/>
            <p:nvPr/>
          </p:nvSpPr>
          <p:spPr>
            <a:xfrm>
              <a:off x="8978900" y="5935662"/>
              <a:ext cx="2489200" cy="416635"/>
            </a:xfrm>
            <a:prstGeom prst="rect">
              <a:avLst/>
            </a:prstGeom>
            <a:noFill/>
          </p:spPr>
          <p:txBody>
            <a:bodyPr wrap="square" rtlCol="0">
              <a:spAutoFit/>
            </a:bodyPr>
            <a:lstStyle/>
            <a:p>
              <a:pPr algn="r">
                <a:lnSpc>
                  <a:spcPct val="130000"/>
                </a:lnSpc>
              </a:pPr>
              <a:r>
                <a:rPr lang="en-US" sz="1765" dirty="0">
                  <a:latin typeface="+mj-lt"/>
                  <a:cs typeface="Arial"/>
                </a:rPr>
                <a:t>@</a:t>
              </a:r>
              <a:r>
                <a:rPr lang="en-US" sz="1765" dirty="0" err="1">
                  <a:latin typeface="+mj-lt"/>
                  <a:cs typeface="Arial"/>
                </a:rPr>
                <a:t>jsuarezruiz</a:t>
              </a:r>
              <a:endParaRPr lang="en-US" sz="1765" dirty="0">
                <a:latin typeface="+mj-lt"/>
                <a:cs typeface="Arial"/>
              </a:endParaRPr>
            </a:p>
          </p:txBody>
        </p:sp>
      </p:grpSp>
    </p:spTree>
    <p:extLst>
      <p:ext uri="{BB962C8B-B14F-4D97-AF65-F5344CB8AC3E}">
        <p14:creationId xmlns:p14="http://schemas.microsoft.com/office/powerpoint/2010/main" val="104586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999919" y="5167871"/>
            <a:ext cx="4503134" cy="969240"/>
          </a:xfrm>
        </p:spPr>
        <p:txBody>
          <a:bodyPr/>
          <a:lstStyle/>
          <a:p>
            <a:pPr algn="ctr">
              <a:lnSpc>
                <a:spcPct val="100000"/>
              </a:lnSpc>
            </a:pPr>
            <a:r>
              <a:rPr lang="en-US" sz="2549" dirty="0" err="1">
                <a:solidFill>
                  <a:schemeClr val="tx1"/>
                </a:solidFill>
                <a:latin typeface="+mn-lt"/>
              </a:rPr>
              <a:t>Enfoque</a:t>
            </a:r>
            <a:r>
              <a:rPr lang="en-US" sz="2549" dirty="0">
                <a:solidFill>
                  <a:schemeClr val="tx1"/>
                </a:solidFill>
                <a:latin typeface="+mn-lt"/>
              </a:rPr>
              <a:t> </a:t>
            </a:r>
            <a:r>
              <a:rPr lang="en-US" sz="2549" dirty="0" err="1">
                <a:solidFill>
                  <a:schemeClr val="tx1"/>
                </a:solidFill>
                <a:latin typeface="+mn-lt"/>
              </a:rPr>
              <a:t>tradicional</a:t>
            </a:r>
            <a:r>
              <a:rPr lang="en-US" sz="2549" dirty="0">
                <a:solidFill>
                  <a:schemeClr val="tx1"/>
                </a:solidFill>
                <a:latin typeface="+mn-lt"/>
              </a:rPr>
              <a:t> de Xamarin</a:t>
            </a:r>
          </a:p>
        </p:txBody>
      </p:sp>
      <p:sp>
        <p:nvSpPr>
          <p:cNvPr id="4" name="Text Placeholder 3"/>
          <p:cNvSpPr>
            <a:spLocks noGrp="1"/>
          </p:cNvSpPr>
          <p:nvPr>
            <p:ph type="body" sz="quarter" idx="11"/>
          </p:nvPr>
        </p:nvSpPr>
        <p:spPr>
          <a:xfrm>
            <a:off x="6548881" y="5167871"/>
            <a:ext cx="4494575" cy="1361527"/>
          </a:xfrm>
        </p:spPr>
        <p:txBody>
          <a:bodyPr/>
          <a:lstStyle/>
          <a:p>
            <a:pPr algn="ctr">
              <a:lnSpc>
                <a:spcPct val="100000"/>
              </a:lnSpc>
            </a:pPr>
            <a:r>
              <a:rPr lang="en-US" sz="2549" dirty="0">
                <a:solidFill>
                  <a:schemeClr val="tx1"/>
                </a:solidFill>
                <a:latin typeface="+mn-lt"/>
              </a:rPr>
              <a:t>Con </a:t>
            </a:r>
            <a:r>
              <a:rPr lang="en-US" sz="2549" dirty="0" err="1">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a:solidFill>
                  <a:schemeClr val="tx1"/>
                </a:solidFill>
              </a:rPr>
              <a:t>Más</a:t>
            </a:r>
            <a:r>
              <a:rPr lang="en-US" sz="2549" dirty="0">
                <a:solidFill>
                  <a:schemeClr val="tx1"/>
                </a:solidFill>
              </a:rPr>
              <a:t> </a:t>
            </a:r>
            <a:r>
              <a:rPr lang="en-US" sz="2549" dirty="0" err="1">
                <a:solidFill>
                  <a:schemeClr val="tx1"/>
                </a:solidFill>
              </a:rPr>
              <a:t>código</a:t>
            </a:r>
            <a:r>
              <a:rPr lang="en-US" sz="2549" dirty="0">
                <a:solidFill>
                  <a:schemeClr val="tx1"/>
                </a:solidFill>
              </a:rPr>
              <a:t> </a:t>
            </a:r>
            <a:r>
              <a:rPr lang="en-US" sz="2549" dirty="0" err="1">
                <a:solidFill>
                  <a:schemeClr val="tx1"/>
                </a:solidFill>
              </a:rPr>
              <a:t>compartido</a:t>
            </a:r>
            <a:r>
              <a:rPr lang="en-US" sz="2549" dirty="0">
                <a:solidFill>
                  <a:schemeClr val="tx1"/>
                </a:solidFill>
              </a:rPr>
              <a:t>, </a:t>
            </a:r>
            <a:r>
              <a:rPr lang="en-US" sz="2549" dirty="0" err="1">
                <a:solidFill>
                  <a:schemeClr val="tx1"/>
                </a:solidFill>
              </a:rPr>
              <a:t>todo</a:t>
            </a:r>
            <a:r>
              <a:rPr lang="en-US" sz="2549" dirty="0">
                <a:solidFill>
                  <a:schemeClr val="tx1"/>
                </a:solidFill>
              </a:rPr>
              <a:t> </a:t>
            </a:r>
            <a:r>
              <a:rPr lang="en-US" sz="2549" dirty="0" err="1">
                <a:solidFill>
                  <a:schemeClr val="tx1"/>
                </a:solidFill>
              </a:rPr>
              <a:t>nativo</a:t>
            </a:r>
            <a:endParaRPr lang="en-US" sz="2549" dirty="0">
              <a:solidFill>
                <a:schemeClr val="tx1"/>
              </a:solidFill>
            </a:endParaRP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13475842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5859443" y="1939239"/>
            <a:ext cx="5545074" cy="3983333"/>
          </a:xfrm>
          <a:prstGeom prst="rect">
            <a:avLst/>
          </a:prstGeom>
        </p:spPr>
        <p:txBody>
          <a:bodyPr vert="horz" wrap="square" lIns="143428" tIns="89642" rIns="143428" bIns="89642"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rgbClr val="6FBD23"/>
                </a:solidFill>
              </a:rPr>
              <a:t>✓  </a:t>
            </a:r>
            <a:r>
              <a:rPr lang="en-US" sz="2745" dirty="0">
                <a:solidFill>
                  <a:schemeClr val="tx1"/>
                </a:solidFill>
                <a:latin typeface="+mj-lt"/>
              </a:rPr>
              <a:t>40+ </a:t>
            </a:r>
            <a:r>
              <a:rPr lang="en-US" sz="2745" dirty="0" err="1">
                <a:solidFill>
                  <a:schemeClr val="tx1"/>
                </a:solidFill>
                <a:latin typeface="+mj-lt"/>
              </a:rPr>
              <a:t>páginas</a:t>
            </a:r>
            <a:r>
              <a:rPr lang="en-US" sz="2745" dirty="0">
                <a:solidFill>
                  <a:schemeClr val="tx1"/>
                </a:solidFill>
                <a:latin typeface="+mj-lt"/>
              </a:rPr>
              <a:t>, layouts, y </a:t>
            </a:r>
            <a:r>
              <a:rPr lang="en-US" sz="2745" dirty="0" err="1">
                <a:solidFill>
                  <a:schemeClr val="tx1"/>
                </a:solidFill>
                <a:latin typeface="+mj-lt"/>
              </a:rPr>
              <a:t>controles</a:t>
            </a:r>
            <a:endParaRPr lang="en-US" sz="2745" dirty="0">
              <a:solidFill>
                <a:schemeClr val="tx1"/>
              </a:solidFill>
              <a:latin typeface="+mj-lt"/>
            </a:endParaRPr>
          </a:p>
          <a:p>
            <a:pPr marL="0" indent="0"/>
            <a:r>
              <a:rPr lang="en-US" sz="2745" dirty="0">
                <a:solidFill>
                  <a:schemeClr val="tx1"/>
                </a:solidFill>
                <a:latin typeface="+mj-lt"/>
              </a:rPr>
              <a:t>      </a:t>
            </a:r>
            <a:r>
              <a:rPr lang="en-US" sz="2353" dirty="0">
                <a:solidFill>
                  <a:schemeClr val="bg2">
                    <a:lumMod val="50000"/>
                  </a:schemeClr>
                </a:solidFill>
                <a:latin typeface="+mj-lt"/>
              </a:rPr>
              <a:t>(code behind o XAML)</a:t>
            </a:r>
          </a:p>
          <a:p>
            <a:pPr marL="0" indent="0">
              <a:lnSpc>
                <a:spcPct val="110000"/>
              </a:lnSpc>
            </a:pPr>
            <a:r>
              <a:rPr lang="en-US" sz="2745" dirty="0">
                <a:solidFill>
                  <a:srgbClr val="6FBD23"/>
                </a:solidFill>
              </a:rPr>
              <a:t>✓  </a:t>
            </a:r>
            <a:r>
              <a:rPr lang="en-US" sz="2745" dirty="0">
                <a:solidFill>
                  <a:schemeClr val="tx1"/>
                </a:solidFill>
                <a:latin typeface="+mj-lt"/>
              </a:rPr>
              <a:t>Two-way data binding</a:t>
            </a:r>
          </a:p>
          <a:p>
            <a:pPr marL="0" indent="0">
              <a:lnSpc>
                <a:spcPct val="110000"/>
              </a:lnSpc>
            </a:pPr>
            <a:r>
              <a:rPr lang="en-US" sz="2745" dirty="0">
                <a:solidFill>
                  <a:srgbClr val="6FBD23"/>
                </a:solidFill>
              </a:rPr>
              <a:t>✓  </a:t>
            </a:r>
            <a:r>
              <a:rPr lang="en-US" sz="2745" dirty="0" err="1">
                <a:solidFill>
                  <a:schemeClr val="tx1"/>
                </a:solidFill>
                <a:latin typeface="+mj-lt"/>
              </a:rPr>
              <a:t>Mavegación</a:t>
            </a:r>
            <a:endParaRPr lang="en-US" sz="2745" dirty="0">
              <a:solidFill>
                <a:schemeClr val="tx1"/>
              </a:solidFill>
              <a:latin typeface="+mj-lt"/>
            </a:endParaRPr>
          </a:p>
          <a:p>
            <a:pPr marL="0" indent="0">
              <a:lnSpc>
                <a:spcPct val="110000"/>
              </a:lnSpc>
            </a:pPr>
            <a:r>
              <a:rPr lang="en-US" sz="2745" dirty="0">
                <a:solidFill>
                  <a:srgbClr val="6FBD23"/>
                </a:solidFill>
              </a:rPr>
              <a:t>✓ </a:t>
            </a:r>
            <a:r>
              <a:rPr lang="en-US" sz="2745" dirty="0">
                <a:solidFill>
                  <a:schemeClr val="tx1"/>
                </a:solidFill>
                <a:latin typeface="+mj-lt"/>
              </a:rPr>
              <a:t>API de </a:t>
            </a:r>
            <a:r>
              <a:rPr lang="en-US" sz="2745" dirty="0" err="1">
                <a:solidFill>
                  <a:schemeClr val="tx1"/>
                </a:solidFill>
                <a:latin typeface="+mj-lt"/>
              </a:rPr>
              <a:t>animaciones</a:t>
            </a:r>
            <a:endParaRPr lang="en-US" sz="2745" dirty="0">
              <a:solidFill>
                <a:schemeClr val="tx1"/>
              </a:solidFill>
              <a:latin typeface="+mj-lt"/>
            </a:endParaRPr>
          </a:p>
          <a:p>
            <a:pPr marL="0" indent="0">
              <a:lnSpc>
                <a:spcPct val="110000"/>
              </a:lnSpc>
            </a:pPr>
            <a:r>
              <a:rPr lang="en-US" sz="2745" dirty="0">
                <a:solidFill>
                  <a:srgbClr val="6FBD23"/>
                </a:solidFill>
              </a:rPr>
              <a:t>✓  </a:t>
            </a:r>
            <a:r>
              <a:rPr lang="en-US" sz="2745" dirty="0">
                <a:solidFill>
                  <a:schemeClr val="tx1"/>
                </a:solidFill>
                <a:latin typeface="+mj-lt"/>
              </a:rPr>
              <a:t>Dependency Service</a:t>
            </a:r>
          </a:p>
          <a:p>
            <a:pPr marL="0" indent="0">
              <a:lnSpc>
                <a:spcPct val="110000"/>
              </a:lnSpc>
            </a:pPr>
            <a:r>
              <a:rPr lang="en-US" sz="2745" dirty="0">
                <a:solidFill>
                  <a:srgbClr val="6FBD23"/>
                </a:solidFill>
              </a:rPr>
              <a:t>✓  </a:t>
            </a:r>
            <a:r>
              <a:rPr lang="en-US" sz="2745" dirty="0">
                <a:solidFill>
                  <a:schemeClr val="tx1"/>
                </a:solidFill>
                <a:latin typeface="+mj-lt"/>
              </a:rPr>
              <a:t>Messaging Center</a:t>
            </a:r>
          </a:p>
          <a:p>
            <a:pPr marL="0" indent="0">
              <a:lnSpc>
                <a:spcPct val="110000"/>
              </a:lnSpc>
            </a:pPr>
            <a:endParaRPr lang="en-US" sz="2745" dirty="0">
              <a:solidFill>
                <a:schemeClr val="tx1"/>
              </a:solidFill>
              <a:latin typeface="+mj-lt"/>
            </a:endParaRPr>
          </a:p>
          <a:p>
            <a:pPr marL="0" indent="0">
              <a:lnSpc>
                <a:spcPct val="110000"/>
              </a:lnSpc>
            </a:pPr>
            <a:endParaRPr lang="en-US" sz="2745" dirty="0">
              <a:solidFill>
                <a:schemeClr val="tx1"/>
              </a:solidFill>
              <a:latin typeface="+mj-lt"/>
            </a:endParaRPr>
          </a:p>
        </p:txBody>
      </p:sp>
      <p:grpSp>
        <p:nvGrpSpPr>
          <p:cNvPr id="48" name="Group 47"/>
          <p:cNvGrpSpPr/>
          <p:nvPr/>
        </p:nvGrpSpPr>
        <p:grpSpPr>
          <a:xfrm>
            <a:off x="1024820" y="2052020"/>
            <a:ext cx="4503134" cy="3202514"/>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53" name="TextBox 52"/>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Tree>
    <p:extLst>
      <p:ext uri="{BB962C8B-B14F-4D97-AF65-F5344CB8AC3E}">
        <p14:creationId xmlns:p14="http://schemas.microsoft.com/office/powerpoint/2010/main" val="16077745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3941" y="4122982"/>
            <a:ext cx="2166358" cy="899537"/>
          </a:xfrm>
        </p:spPr>
        <p:txBody>
          <a:bodyPr>
            <a:noAutofit/>
          </a:bodyPr>
          <a:lstStyle/>
          <a:p>
            <a:pPr algn="r"/>
            <a:r>
              <a:rPr lang="en-US" dirty="0">
                <a:solidFill>
                  <a:schemeClr val="tx1"/>
                </a:solidFill>
              </a:rPr>
              <a:t>Layouts</a:t>
            </a:r>
          </a:p>
        </p:txBody>
      </p:sp>
      <p:sp>
        <p:nvSpPr>
          <p:cNvPr id="20" name="Title 1"/>
          <p:cNvSpPr txBox="1">
            <a:spLocks/>
          </p:cNvSpPr>
          <p:nvPr/>
        </p:nvSpPr>
        <p:spPr>
          <a:xfrm>
            <a:off x="343941" y="1583112"/>
            <a:ext cx="2166358" cy="899537"/>
          </a:xfrm>
          <a:prstGeom prst="rect">
            <a:avLst/>
          </a:prstGeom>
        </p:spPr>
        <p:txBody>
          <a:bodyPr vert="horz" wrap="square" lIns="143428" tIns="89642" rIns="143428" bIns="89642"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4705" dirty="0" err="1">
                <a:solidFill>
                  <a:schemeClr val="tx1"/>
                </a:solidFill>
              </a:rPr>
              <a:t>Páginas</a:t>
            </a:r>
            <a:endParaRPr lang="en-US" sz="4705" dirty="0">
              <a:solidFill>
                <a:schemeClr val="tx1"/>
              </a:solidFill>
            </a:endParaRPr>
          </a:p>
        </p:txBody>
      </p:sp>
      <p:grpSp>
        <p:nvGrpSpPr>
          <p:cNvPr id="12" name="Group 11"/>
          <p:cNvGrpSpPr/>
          <p:nvPr/>
        </p:nvGrpSpPr>
        <p:grpSpPr>
          <a:xfrm>
            <a:off x="2659709" y="3657131"/>
            <a:ext cx="8691343" cy="2252236"/>
            <a:chOff x="2738440" y="3806168"/>
            <a:chExt cx="8865623" cy="2297398"/>
          </a:xfrm>
        </p:grpSpPr>
        <p:sp>
          <p:nvSpPr>
            <p:cNvPr id="21" name="TextBox 20"/>
            <p:cNvSpPr txBox="1"/>
            <p:nvPr/>
          </p:nvSpPr>
          <p:spPr>
            <a:xfrm>
              <a:off x="2767564" y="5826567"/>
              <a:ext cx="958996" cy="276999"/>
            </a:xfrm>
            <a:prstGeom prst="rect">
              <a:avLst/>
            </a:prstGeom>
            <a:noFill/>
          </p:spPr>
          <p:txBody>
            <a:bodyPr wrap="square" rtlCol="0">
              <a:spAutoFit/>
            </a:bodyPr>
            <a:lstStyle/>
            <a:p>
              <a:pPr algn="ctr"/>
              <a:r>
                <a:rPr lang="en-US" sz="1176" dirty="0">
                  <a:cs typeface="Helvetica"/>
                </a:rPr>
                <a:t>Stack</a:t>
              </a:r>
            </a:p>
          </p:txBody>
        </p:sp>
        <p:sp>
          <p:nvSpPr>
            <p:cNvPr id="5" name="TextBox 4"/>
            <p:cNvSpPr txBox="1"/>
            <p:nvPr/>
          </p:nvSpPr>
          <p:spPr>
            <a:xfrm>
              <a:off x="4060566" y="5825526"/>
              <a:ext cx="958996" cy="276999"/>
            </a:xfrm>
            <a:prstGeom prst="rect">
              <a:avLst/>
            </a:prstGeom>
            <a:noFill/>
          </p:spPr>
          <p:txBody>
            <a:bodyPr wrap="square" rtlCol="0">
              <a:spAutoFit/>
            </a:bodyPr>
            <a:lstStyle/>
            <a:p>
              <a:pPr algn="ctr"/>
              <a:r>
                <a:rPr lang="en-US" sz="1176" dirty="0">
                  <a:cs typeface="Helvetica"/>
                </a:rPr>
                <a:t>Absolute</a:t>
              </a:r>
            </a:p>
          </p:txBody>
        </p:sp>
        <p:sp>
          <p:nvSpPr>
            <p:cNvPr id="6" name="TextBox 5"/>
            <p:cNvSpPr txBox="1"/>
            <p:nvPr/>
          </p:nvSpPr>
          <p:spPr>
            <a:xfrm>
              <a:off x="5382425" y="5825526"/>
              <a:ext cx="958996" cy="276999"/>
            </a:xfrm>
            <a:prstGeom prst="rect">
              <a:avLst/>
            </a:prstGeom>
            <a:noFill/>
          </p:spPr>
          <p:txBody>
            <a:bodyPr wrap="square" rtlCol="0">
              <a:spAutoFit/>
            </a:bodyPr>
            <a:lstStyle/>
            <a:p>
              <a:pPr algn="ctr"/>
              <a:r>
                <a:rPr lang="en-US" sz="1176" dirty="0">
                  <a:cs typeface="Helvetica"/>
                </a:rPr>
                <a:t>Relative</a:t>
              </a:r>
            </a:p>
          </p:txBody>
        </p:sp>
        <p:sp>
          <p:nvSpPr>
            <p:cNvPr id="8" name="TextBox 7"/>
            <p:cNvSpPr txBox="1"/>
            <p:nvPr/>
          </p:nvSpPr>
          <p:spPr>
            <a:xfrm>
              <a:off x="6695646" y="5825526"/>
              <a:ext cx="958996" cy="276999"/>
            </a:xfrm>
            <a:prstGeom prst="rect">
              <a:avLst/>
            </a:prstGeom>
            <a:noFill/>
          </p:spPr>
          <p:txBody>
            <a:bodyPr wrap="square" rtlCol="0">
              <a:spAutoFit/>
            </a:bodyPr>
            <a:lstStyle/>
            <a:p>
              <a:pPr algn="ctr"/>
              <a:r>
                <a:rPr lang="en-US" sz="1176" dirty="0">
                  <a:cs typeface="Helvetica"/>
                </a:rPr>
                <a:t>Grid</a:t>
              </a:r>
            </a:p>
          </p:txBody>
        </p:sp>
        <p:sp>
          <p:nvSpPr>
            <p:cNvPr id="9" name="TextBox 8"/>
            <p:cNvSpPr txBox="1"/>
            <p:nvPr/>
          </p:nvSpPr>
          <p:spPr>
            <a:xfrm>
              <a:off x="7945436" y="5824485"/>
              <a:ext cx="1081863" cy="276999"/>
            </a:xfrm>
            <a:prstGeom prst="rect">
              <a:avLst/>
            </a:prstGeom>
            <a:noFill/>
          </p:spPr>
          <p:txBody>
            <a:bodyPr wrap="square" rtlCol="0">
              <a:spAutoFit/>
            </a:bodyPr>
            <a:lstStyle/>
            <a:p>
              <a:pPr algn="ctr"/>
              <a:r>
                <a:rPr lang="en-US" sz="1176" dirty="0" err="1">
                  <a:cs typeface="Helvetica"/>
                </a:rPr>
                <a:t>ContentView</a:t>
              </a:r>
              <a:endParaRPr lang="en-US" sz="1176" dirty="0">
                <a:cs typeface="Helvetica"/>
              </a:endParaRPr>
            </a:p>
          </p:txBody>
        </p:sp>
        <p:sp>
          <p:nvSpPr>
            <p:cNvPr id="10" name="TextBox 9"/>
            <p:cNvSpPr txBox="1"/>
            <p:nvPr/>
          </p:nvSpPr>
          <p:spPr>
            <a:xfrm>
              <a:off x="9313962" y="5824485"/>
              <a:ext cx="958996" cy="276999"/>
            </a:xfrm>
            <a:prstGeom prst="rect">
              <a:avLst/>
            </a:prstGeom>
            <a:noFill/>
          </p:spPr>
          <p:txBody>
            <a:bodyPr wrap="square" rtlCol="0">
              <a:spAutoFit/>
            </a:bodyPr>
            <a:lstStyle/>
            <a:p>
              <a:pPr algn="ctr"/>
              <a:r>
                <a:rPr lang="en-US" sz="1176" dirty="0" err="1">
                  <a:cs typeface="Helvetica"/>
                </a:rPr>
                <a:t>ScrollView</a:t>
              </a:r>
              <a:endParaRPr lang="en-US" sz="1176" dirty="0">
                <a:cs typeface="Helvetica"/>
              </a:endParaRPr>
            </a:p>
          </p:txBody>
        </p:sp>
        <p:sp>
          <p:nvSpPr>
            <p:cNvPr id="11" name="TextBox 10"/>
            <p:cNvSpPr txBox="1"/>
            <p:nvPr/>
          </p:nvSpPr>
          <p:spPr>
            <a:xfrm>
              <a:off x="10645067" y="5826567"/>
              <a:ext cx="958996" cy="276999"/>
            </a:xfrm>
            <a:prstGeom prst="rect">
              <a:avLst/>
            </a:prstGeom>
            <a:noFill/>
          </p:spPr>
          <p:txBody>
            <a:bodyPr wrap="square" rtlCol="0">
              <a:spAutoFit/>
            </a:bodyPr>
            <a:lstStyle/>
            <a:p>
              <a:pPr algn="ctr"/>
              <a:r>
                <a:rPr lang="en-US" sz="1176"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672159" y="1062873"/>
            <a:ext cx="6152782" cy="2070068"/>
            <a:chOff x="2751141" y="1159889"/>
            <a:chExt cx="6276158" cy="2111577"/>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4" y="2994467"/>
              <a:ext cx="958996" cy="276999"/>
            </a:xfrm>
            <a:prstGeom prst="rect">
              <a:avLst/>
            </a:prstGeom>
            <a:noFill/>
          </p:spPr>
          <p:txBody>
            <a:bodyPr wrap="square" rtlCol="0">
              <a:spAutoFit/>
            </a:bodyPr>
            <a:lstStyle/>
            <a:p>
              <a:pPr algn="ctr"/>
              <a:r>
                <a:rPr lang="en-US" sz="1176" dirty="0">
                  <a:cs typeface="Helvetica"/>
                </a:rPr>
                <a:t>Content</a:t>
              </a:r>
            </a:p>
          </p:txBody>
        </p:sp>
        <p:sp>
          <p:nvSpPr>
            <p:cNvPr id="27" name="TextBox 26"/>
            <p:cNvSpPr txBox="1"/>
            <p:nvPr/>
          </p:nvSpPr>
          <p:spPr>
            <a:xfrm>
              <a:off x="3997066" y="2993426"/>
              <a:ext cx="1082934" cy="276999"/>
            </a:xfrm>
            <a:prstGeom prst="rect">
              <a:avLst/>
            </a:prstGeom>
            <a:noFill/>
          </p:spPr>
          <p:txBody>
            <a:bodyPr wrap="square" rtlCol="0">
              <a:spAutoFit/>
            </a:bodyPr>
            <a:lstStyle/>
            <a:p>
              <a:pPr algn="ctr"/>
              <a:r>
                <a:rPr lang="en-US" sz="1176" dirty="0">
                  <a:cs typeface="Helvetica"/>
                </a:rPr>
                <a:t>MasterDetail</a:t>
              </a:r>
            </a:p>
          </p:txBody>
        </p:sp>
        <p:sp>
          <p:nvSpPr>
            <p:cNvPr id="28" name="TextBox 27"/>
            <p:cNvSpPr txBox="1"/>
            <p:nvPr/>
          </p:nvSpPr>
          <p:spPr>
            <a:xfrm>
              <a:off x="5382425" y="2993426"/>
              <a:ext cx="958996" cy="276999"/>
            </a:xfrm>
            <a:prstGeom prst="rect">
              <a:avLst/>
            </a:prstGeom>
            <a:noFill/>
          </p:spPr>
          <p:txBody>
            <a:bodyPr wrap="square" rtlCol="0">
              <a:spAutoFit/>
            </a:bodyPr>
            <a:lstStyle/>
            <a:p>
              <a:pPr algn="ctr"/>
              <a:r>
                <a:rPr lang="en-US" sz="1176" dirty="0">
                  <a:cs typeface="Helvetica"/>
                </a:rPr>
                <a:t>Navigation</a:t>
              </a:r>
            </a:p>
          </p:txBody>
        </p:sp>
        <p:sp>
          <p:nvSpPr>
            <p:cNvPr id="29" name="TextBox 28"/>
            <p:cNvSpPr txBox="1"/>
            <p:nvPr/>
          </p:nvSpPr>
          <p:spPr>
            <a:xfrm>
              <a:off x="6695646" y="2993426"/>
              <a:ext cx="958996" cy="276999"/>
            </a:xfrm>
            <a:prstGeom prst="rect">
              <a:avLst/>
            </a:prstGeom>
            <a:noFill/>
          </p:spPr>
          <p:txBody>
            <a:bodyPr wrap="square" rtlCol="0">
              <a:spAutoFit/>
            </a:bodyPr>
            <a:lstStyle/>
            <a:p>
              <a:pPr algn="ctr"/>
              <a:r>
                <a:rPr lang="en-US" sz="1176" dirty="0">
                  <a:cs typeface="Helvetica"/>
                </a:rPr>
                <a:t>Tabbed</a:t>
              </a:r>
            </a:p>
          </p:txBody>
        </p:sp>
        <p:sp>
          <p:nvSpPr>
            <p:cNvPr id="30" name="TextBox 29"/>
            <p:cNvSpPr txBox="1"/>
            <p:nvPr/>
          </p:nvSpPr>
          <p:spPr>
            <a:xfrm>
              <a:off x="7945436" y="2992385"/>
              <a:ext cx="1081863" cy="276999"/>
            </a:xfrm>
            <a:prstGeom prst="rect">
              <a:avLst/>
            </a:prstGeom>
            <a:noFill/>
          </p:spPr>
          <p:txBody>
            <a:bodyPr wrap="square" rtlCol="0">
              <a:spAutoFit/>
            </a:bodyPr>
            <a:lstStyle/>
            <a:p>
              <a:pPr algn="ctr"/>
              <a:r>
                <a:rPr lang="en-US" sz="1176" dirty="0" err="1">
                  <a:cs typeface="Helvetica"/>
                </a:rPr>
                <a:t>Carousel</a:t>
              </a:r>
              <a:endParaRPr lang="en-US" sz="1176" dirty="0">
                <a:cs typeface="Helvetica"/>
              </a:endParaRPr>
            </a:p>
          </p:txBody>
        </p:sp>
      </p:grpSp>
    </p:spTree>
    <p:extLst>
      <p:ext uri="{BB962C8B-B14F-4D97-AF65-F5344CB8AC3E}">
        <p14:creationId xmlns:p14="http://schemas.microsoft.com/office/powerpoint/2010/main" val="75270431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490224"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ActivityIndicator</a:t>
            </a:r>
            <a:endParaRPr lang="en-US" sz="1765" dirty="0">
              <a:solidFill>
                <a:schemeClr val="bg2"/>
              </a:solidFill>
              <a:cs typeface="Helvetica Light"/>
            </a:endParaRPr>
          </a:p>
        </p:txBody>
      </p:sp>
      <p:sp>
        <p:nvSpPr>
          <p:cNvPr id="11" name="Rounded Rectangle 10"/>
          <p:cNvSpPr/>
          <p:nvPr/>
        </p:nvSpPr>
        <p:spPr>
          <a:xfrm>
            <a:off x="2774808"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BoxView</a:t>
            </a:r>
            <a:endParaRPr lang="en-US" sz="1765" dirty="0">
              <a:solidFill>
                <a:schemeClr val="bg2"/>
              </a:solidFill>
              <a:cs typeface="Helvetica Light"/>
            </a:endParaRPr>
          </a:p>
        </p:txBody>
      </p:sp>
      <p:sp>
        <p:nvSpPr>
          <p:cNvPr id="12" name="Rounded Rectangle 11"/>
          <p:cNvSpPr/>
          <p:nvPr/>
        </p:nvSpPr>
        <p:spPr>
          <a:xfrm>
            <a:off x="5059392"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Button</a:t>
            </a:r>
          </a:p>
        </p:txBody>
      </p:sp>
      <p:sp>
        <p:nvSpPr>
          <p:cNvPr id="13" name="Rounded Rectangle 12"/>
          <p:cNvSpPr/>
          <p:nvPr/>
        </p:nvSpPr>
        <p:spPr>
          <a:xfrm>
            <a:off x="7343976"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DatePicker</a:t>
            </a:r>
            <a:endParaRPr lang="en-US" sz="1765" dirty="0">
              <a:solidFill>
                <a:schemeClr val="bg2"/>
              </a:solidFill>
              <a:cs typeface="Helvetica Light"/>
            </a:endParaRPr>
          </a:p>
        </p:txBody>
      </p:sp>
      <p:sp>
        <p:nvSpPr>
          <p:cNvPr id="14" name="Rounded Rectangle 13"/>
          <p:cNvSpPr/>
          <p:nvPr/>
        </p:nvSpPr>
        <p:spPr>
          <a:xfrm>
            <a:off x="9628558" y="1817152"/>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Editor</a:t>
            </a:r>
          </a:p>
        </p:txBody>
      </p:sp>
      <p:sp>
        <p:nvSpPr>
          <p:cNvPr id="15" name="Rounded Rectangle 14"/>
          <p:cNvSpPr/>
          <p:nvPr/>
        </p:nvSpPr>
        <p:spPr>
          <a:xfrm>
            <a:off x="490224"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Entry</a:t>
            </a:r>
          </a:p>
        </p:txBody>
      </p:sp>
      <p:sp>
        <p:nvSpPr>
          <p:cNvPr id="16" name="Rounded Rectangle 15"/>
          <p:cNvSpPr/>
          <p:nvPr/>
        </p:nvSpPr>
        <p:spPr>
          <a:xfrm>
            <a:off x="2774808"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Image</a:t>
            </a:r>
          </a:p>
        </p:txBody>
      </p:sp>
      <p:sp>
        <p:nvSpPr>
          <p:cNvPr id="17" name="Rounded Rectangle 16"/>
          <p:cNvSpPr/>
          <p:nvPr/>
        </p:nvSpPr>
        <p:spPr>
          <a:xfrm>
            <a:off x="5059392"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Label</a:t>
            </a:r>
          </a:p>
        </p:txBody>
      </p:sp>
      <p:sp>
        <p:nvSpPr>
          <p:cNvPr id="18" name="Rounded Rectangle 17"/>
          <p:cNvSpPr/>
          <p:nvPr/>
        </p:nvSpPr>
        <p:spPr>
          <a:xfrm>
            <a:off x="7343976"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ListView</a:t>
            </a:r>
            <a:endParaRPr lang="en-US" sz="1765" dirty="0">
              <a:solidFill>
                <a:schemeClr val="bg2"/>
              </a:solidFill>
              <a:cs typeface="Helvetica Light"/>
            </a:endParaRPr>
          </a:p>
        </p:txBody>
      </p:sp>
      <p:sp>
        <p:nvSpPr>
          <p:cNvPr id="19" name="Rounded Rectangle 18"/>
          <p:cNvSpPr/>
          <p:nvPr/>
        </p:nvSpPr>
        <p:spPr>
          <a:xfrm>
            <a:off x="9628558" y="2744529"/>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Map</a:t>
            </a:r>
          </a:p>
        </p:txBody>
      </p:sp>
      <p:sp>
        <p:nvSpPr>
          <p:cNvPr id="20" name="Rounded Rectangle 19"/>
          <p:cNvSpPr/>
          <p:nvPr/>
        </p:nvSpPr>
        <p:spPr>
          <a:xfrm>
            <a:off x="490224"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OpenGLView</a:t>
            </a:r>
            <a:endParaRPr lang="en-US" sz="1765" dirty="0">
              <a:solidFill>
                <a:schemeClr val="bg2"/>
              </a:solidFill>
              <a:cs typeface="Helvetica Light"/>
            </a:endParaRPr>
          </a:p>
        </p:txBody>
      </p:sp>
      <p:sp>
        <p:nvSpPr>
          <p:cNvPr id="21" name="Rounded Rectangle 20"/>
          <p:cNvSpPr/>
          <p:nvPr/>
        </p:nvSpPr>
        <p:spPr>
          <a:xfrm>
            <a:off x="2774808"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Picker</a:t>
            </a:r>
          </a:p>
        </p:txBody>
      </p:sp>
      <p:sp>
        <p:nvSpPr>
          <p:cNvPr id="22" name="Rounded Rectangle 21"/>
          <p:cNvSpPr/>
          <p:nvPr/>
        </p:nvSpPr>
        <p:spPr>
          <a:xfrm>
            <a:off x="5059392"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ProgressBar</a:t>
            </a:r>
            <a:endParaRPr lang="en-US" sz="1765" dirty="0">
              <a:solidFill>
                <a:schemeClr val="bg2"/>
              </a:solidFill>
              <a:cs typeface="Helvetica Light"/>
            </a:endParaRPr>
          </a:p>
        </p:txBody>
      </p:sp>
      <p:sp>
        <p:nvSpPr>
          <p:cNvPr id="23" name="Rounded Rectangle 22"/>
          <p:cNvSpPr/>
          <p:nvPr/>
        </p:nvSpPr>
        <p:spPr>
          <a:xfrm>
            <a:off x="7343976"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SearchBar</a:t>
            </a:r>
            <a:endParaRPr lang="en-US" sz="1765" dirty="0">
              <a:solidFill>
                <a:schemeClr val="bg2"/>
              </a:solidFill>
              <a:cs typeface="Helvetica Light"/>
            </a:endParaRPr>
          </a:p>
        </p:txBody>
      </p:sp>
      <p:sp>
        <p:nvSpPr>
          <p:cNvPr id="24" name="Rounded Rectangle 23"/>
          <p:cNvSpPr/>
          <p:nvPr/>
        </p:nvSpPr>
        <p:spPr>
          <a:xfrm>
            <a:off x="9628558" y="3671907"/>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Slider</a:t>
            </a:r>
          </a:p>
        </p:txBody>
      </p:sp>
      <p:sp>
        <p:nvSpPr>
          <p:cNvPr id="25" name="Rounded Rectangle 24"/>
          <p:cNvSpPr/>
          <p:nvPr/>
        </p:nvSpPr>
        <p:spPr>
          <a:xfrm>
            <a:off x="490224"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Stepper</a:t>
            </a:r>
          </a:p>
        </p:txBody>
      </p:sp>
      <p:sp>
        <p:nvSpPr>
          <p:cNvPr id="26" name="Rounded Rectangle 25"/>
          <p:cNvSpPr/>
          <p:nvPr/>
        </p:nvSpPr>
        <p:spPr>
          <a:xfrm>
            <a:off x="2774808"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TableView</a:t>
            </a:r>
            <a:endParaRPr lang="en-US" sz="1765" dirty="0">
              <a:solidFill>
                <a:schemeClr val="bg2"/>
              </a:solidFill>
              <a:cs typeface="Helvetica Light"/>
            </a:endParaRPr>
          </a:p>
        </p:txBody>
      </p:sp>
      <p:sp>
        <p:nvSpPr>
          <p:cNvPr id="27" name="Rounded Rectangle 26"/>
          <p:cNvSpPr/>
          <p:nvPr/>
        </p:nvSpPr>
        <p:spPr>
          <a:xfrm>
            <a:off x="5059392" y="4599284"/>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TimePicker</a:t>
            </a:r>
            <a:endParaRPr lang="en-US" sz="1765" dirty="0">
              <a:solidFill>
                <a:schemeClr val="bg2"/>
              </a:solidFill>
              <a:cs typeface="Helvetica Light"/>
            </a:endParaRPr>
          </a:p>
        </p:txBody>
      </p:sp>
      <p:sp>
        <p:nvSpPr>
          <p:cNvPr id="28" name="Rounded Rectangle 27"/>
          <p:cNvSpPr/>
          <p:nvPr/>
        </p:nvSpPr>
        <p:spPr>
          <a:xfrm>
            <a:off x="7343976" y="4606930"/>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WebView</a:t>
            </a:r>
            <a:endParaRPr lang="en-US" sz="1765" dirty="0">
              <a:solidFill>
                <a:schemeClr val="bg2"/>
              </a:solidFill>
              <a:cs typeface="Helvetica Light"/>
            </a:endParaRPr>
          </a:p>
        </p:txBody>
      </p:sp>
      <p:sp>
        <p:nvSpPr>
          <p:cNvPr id="29" name="Rounded Rectangle 28"/>
          <p:cNvSpPr/>
          <p:nvPr/>
        </p:nvSpPr>
        <p:spPr>
          <a:xfrm>
            <a:off x="9628558" y="4606930"/>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EntryCell</a:t>
            </a:r>
            <a:endParaRPr lang="en-US" sz="1765" dirty="0">
              <a:solidFill>
                <a:schemeClr val="bg2"/>
              </a:solidFill>
              <a:cs typeface="Helvetica Light"/>
            </a:endParaRPr>
          </a:p>
        </p:txBody>
      </p:sp>
      <p:sp>
        <p:nvSpPr>
          <p:cNvPr id="30" name="Rounded Rectangle 29"/>
          <p:cNvSpPr/>
          <p:nvPr/>
        </p:nvSpPr>
        <p:spPr>
          <a:xfrm>
            <a:off x="490224"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ImageCell</a:t>
            </a:r>
            <a:endParaRPr lang="en-US" sz="1765" dirty="0">
              <a:solidFill>
                <a:schemeClr val="bg2"/>
              </a:solidFill>
              <a:cs typeface="Helvetica Light"/>
            </a:endParaRPr>
          </a:p>
        </p:txBody>
      </p:sp>
      <p:sp>
        <p:nvSpPr>
          <p:cNvPr id="31" name="Rounded Rectangle 30"/>
          <p:cNvSpPr/>
          <p:nvPr/>
        </p:nvSpPr>
        <p:spPr>
          <a:xfrm>
            <a:off x="2774808"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SwitchCell</a:t>
            </a:r>
            <a:endParaRPr lang="en-US" sz="1765" dirty="0">
              <a:solidFill>
                <a:schemeClr val="bg2"/>
              </a:solidFill>
              <a:cs typeface="Helvetica Light"/>
            </a:endParaRPr>
          </a:p>
        </p:txBody>
      </p:sp>
      <p:sp>
        <p:nvSpPr>
          <p:cNvPr id="32" name="Rounded Rectangle 31"/>
          <p:cNvSpPr/>
          <p:nvPr/>
        </p:nvSpPr>
        <p:spPr>
          <a:xfrm>
            <a:off x="5059392"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TextCell</a:t>
            </a:r>
            <a:endParaRPr lang="en-US" sz="1765" dirty="0">
              <a:solidFill>
                <a:schemeClr val="bg2"/>
              </a:solidFill>
              <a:cs typeface="Helvetica Light"/>
            </a:endParaRPr>
          </a:p>
        </p:txBody>
      </p:sp>
      <p:sp>
        <p:nvSpPr>
          <p:cNvPr id="33" name="Rounded Rectangle 32"/>
          <p:cNvSpPr/>
          <p:nvPr/>
        </p:nvSpPr>
        <p:spPr>
          <a:xfrm>
            <a:off x="7343976" y="5526663"/>
            <a:ext cx="2033897" cy="666313"/>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ViewCell</a:t>
            </a:r>
            <a:endParaRPr lang="en-US" sz="1765" dirty="0">
              <a:solidFill>
                <a:schemeClr val="bg2"/>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61235319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C90D1"/>
        </a:solidFill>
        <a:effectLst/>
      </p:bgPr>
    </p:bg>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36575" y="288925"/>
            <a:ext cx="11655425" cy="900113"/>
          </a:xfrm>
        </p:spPr>
        <p:txBody>
          <a:bodyPr/>
          <a:lstStyle/>
          <a:p>
            <a:r>
              <a:rPr lang="en-US" dirty="0">
                <a:solidFill>
                  <a:schemeClr val="bg2"/>
                </a:solidFill>
              </a:rPr>
              <a:t>El </a:t>
            </a:r>
            <a:r>
              <a:rPr lang="en-US" dirty="0" err="1">
                <a:solidFill>
                  <a:schemeClr val="bg2"/>
                </a:solidFill>
              </a:rPr>
              <a:t>ecosistema</a:t>
            </a:r>
            <a:r>
              <a:rPr lang="en-US" dirty="0">
                <a:solidFill>
                  <a:schemeClr val="bg2"/>
                </a:solidFill>
              </a:rPr>
              <a:t> </a:t>
            </a:r>
            <a:r>
              <a:rPr lang="en-US" dirty="0" err="1">
                <a:solidFill>
                  <a:schemeClr val="bg2"/>
                </a:solidFill>
              </a:rPr>
              <a:t>Xamarin.Forms</a:t>
            </a:r>
            <a:endParaRPr lang="en-US" dirty="0">
              <a:solidFill>
                <a:schemeClr val="bg2"/>
              </a:solidFill>
            </a:endParaRPr>
          </a:p>
        </p:txBody>
      </p:sp>
      <p:grpSp>
        <p:nvGrpSpPr>
          <p:cNvPr id="2" name="Group 1"/>
          <p:cNvGrpSpPr/>
          <p:nvPr/>
        </p:nvGrpSpPr>
        <p:grpSpPr>
          <a:xfrm>
            <a:off x="382454" y="2373358"/>
            <a:ext cx="11429414" cy="3316203"/>
            <a:chOff x="388937" y="2881510"/>
            <a:chExt cx="11658598" cy="3382700"/>
          </a:xfrm>
        </p:grpSpPr>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88937" y="2881510"/>
              <a:ext cx="11620500" cy="18841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27038" y="4380110"/>
              <a:ext cx="11620497" cy="1884100"/>
            </a:xfrm>
            <a:prstGeom prst="rect">
              <a:avLst/>
            </a:prstGeom>
          </p:spPr>
        </p:pic>
      </p:grpSp>
    </p:spTree>
    <p:extLst>
      <p:ext uri="{BB962C8B-B14F-4D97-AF65-F5344CB8AC3E}">
        <p14:creationId xmlns:p14="http://schemas.microsoft.com/office/powerpoint/2010/main" val="1450099355"/>
      </p:ext>
    </p:extLst>
  </p:cSld>
  <p:clrMapOvr>
    <a:masterClrMapping/>
  </p:clrMapOvr>
  <p:transition>
    <p:fade/>
  </p:transition>
</p:sld>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987</TotalTime>
  <Words>1143</Words>
  <Application>Microsoft Office PowerPoint</Application>
  <PresentationFormat>Panorámica</PresentationFormat>
  <Paragraphs>331</Paragraphs>
  <Slides>46</Slides>
  <Notes>24</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46</vt:i4>
      </vt:variant>
    </vt:vector>
  </HeadingPairs>
  <TitlesOfParts>
    <vt:vector size="56" baseType="lpstr">
      <vt:lpstr>Arial</vt:lpstr>
      <vt:lpstr>Calibri</vt:lpstr>
      <vt:lpstr>Consolas</vt:lpstr>
      <vt:lpstr>Helvetica</vt:lpstr>
      <vt:lpstr>Helvetica Light</vt:lpstr>
      <vt:lpstr>Segoe UI</vt:lpstr>
      <vt:lpstr>Segoe UI (Headings)</vt:lpstr>
      <vt:lpstr>Segoe UI Light</vt:lpstr>
      <vt:lpstr>Wingdings</vt:lpstr>
      <vt:lpstr>5-30629_Build_Template_WHITE</vt:lpstr>
      <vt:lpstr>Presentación de PowerPoint</vt:lpstr>
      <vt:lpstr>Javier Suárez Ruiz</vt:lpstr>
      <vt:lpstr>Interfaces nativas Cross-Platform  con Xamarin.Forms</vt:lpstr>
      <vt:lpstr>Conoce Xamarin.Forms</vt:lpstr>
      <vt:lpstr>Xamarin + Xamarin.Forms</vt:lpstr>
      <vt:lpstr>¿Qué se incluye?</vt:lpstr>
      <vt:lpstr>Layouts</vt:lpstr>
      <vt:lpstr>Controles</vt:lpstr>
      <vt:lpstr>El ecosistema Xamarin.Forms</vt:lpstr>
      <vt:lpstr>Comparativa de controles</vt:lpstr>
      <vt:lpstr>Presentación de PowerPoint</vt:lpstr>
      <vt:lpstr>Presentación de PowerPoint</vt:lpstr>
      <vt:lpstr>UI Nativa desde código compartido</vt:lpstr>
      <vt:lpstr>Xamarin.Forms  Demo</vt:lpstr>
      <vt:lpstr>Últimas novedades en Xamarin.Forms</vt:lpstr>
      <vt:lpstr>1 año Open Source!</vt:lpstr>
      <vt:lpstr>Comunidad</vt:lpstr>
      <vt:lpstr>Características &amp; novedades</vt:lpstr>
      <vt:lpstr>Xamarin Live Player</vt:lpstr>
      <vt:lpstr>Xamarin Live Player</vt:lpstr>
      <vt:lpstr>Xamarin Live Player</vt:lpstr>
      <vt:lpstr>Xamarin Live Player Demo</vt:lpstr>
      <vt:lpstr>Rendimiento</vt:lpstr>
      <vt:lpstr>Layout Compression</vt:lpstr>
      <vt:lpstr>Fast Renderers</vt:lpstr>
      <vt:lpstr>Pre Fast Renderers (Label)</vt:lpstr>
      <vt:lpstr>Post Fast Renderers (Label)</vt:lpstr>
      <vt:lpstr>Fast Renderer Demo</vt:lpstr>
      <vt:lpstr>Mejoras ListView</vt:lpstr>
      <vt:lpstr>Novedades</vt:lpstr>
      <vt:lpstr>FlexLayout</vt:lpstr>
      <vt:lpstr>Ejemplo FlexLayout</vt:lpstr>
      <vt:lpstr>También se incluirá</vt:lpstr>
      <vt:lpstr>Embedding</vt:lpstr>
      <vt:lpstr>Forms Embedding Demo</vt:lpstr>
      <vt:lpstr> Renderer API estandarizada</vt:lpstr>
      <vt:lpstr>XAML Standard</vt:lpstr>
      <vt:lpstr>Backends</vt:lpstr>
      <vt:lpstr>Nuevos Backends: Tizen</vt:lpstr>
      <vt:lpstr>Presentación de PowerPoint</vt:lpstr>
      <vt:lpstr>Nuevos Backends: WPF</vt:lpstr>
      <vt:lpstr>Nuevos Backends: GTK#</vt:lpstr>
      <vt:lpstr>Presentación de PowerPoint</vt:lpstr>
      <vt:lpstr>Nuevos Backends: macOS</vt:lpstr>
      <vt:lpstr>macOS Demo</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Javier Suárez Ruiz</cp:lastModifiedBy>
  <cp:revision>116</cp:revision>
  <dcterms:created xsi:type="dcterms:W3CDTF">2015-05-05T21:43:30Z</dcterms:created>
  <dcterms:modified xsi:type="dcterms:W3CDTF">2017-06-02T16:07:44Z</dcterms:modified>
</cp:coreProperties>
</file>

<file path=docProps/thumbnail.jpeg>
</file>